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3" r:id="rId2"/>
    <p:sldId id="278" r:id="rId3"/>
    <p:sldId id="279" r:id="rId4"/>
    <p:sldId id="288" r:id="rId5"/>
    <p:sldId id="257" r:id="rId6"/>
    <p:sldId id="258" r:id="rId7"/>
    <p:sldId id="259" r:id="rId8"/>
    <p:sldId id="260" r:id="rId9"/>
    <p:sldId id="261" r:id="rId10"/>
    <p:sldId id="262" r:id="rId11"/>
    <p:sldId id="263" r:id="rId12"/>
    <p:sldId id="264" r:id="rId13"/>
    <p:sldId id="274" r:id="rId14"/>
    <p:sldId id="265" r:id="rId15"/>
    <p:sldId id="275" r:id="rId16"/>
    <p:sldId id="286" r:id="rId17"/>
    <p:sldId id="287" r:id="rId18"/>
    <p:sldId id="266" r:id="rId19"/>
    <p:sldId id="276" r:id="rId20"/>
    <p:sldId id="277" r:id="rId21"/>
    <p:sldId id="267" r:id="rId22"/>
    <p:sldId id="268" r:id="rId23"/>
    <p:sldId id="269" r:id="rId24"/>
    <p:sldId id="270" r:id="rId25"/>
    <p:sldId id="271" r:id="rId26"/>
    <p:sldId id="272" r:id="rId27"/>
    <p:sldId id="280" r:id="rId28"/>
    <p:sldId id="281" r:id="rId29"/>
    <p:sldId id="282" r:id="rId30"/>
    <p:sldId id="28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autoAdjust="0"/>
    <p:restoredTop sz="94660"/>
  </p:normalViewPr>
  <p:slideViewPr>
    <p:cSldViewPr>
      <p:cViewPr varScale="1">
        <p:scale>
          <a:sx n="72" d="100"/>
          <a:sy n="72" d="100"/>
        </p:scale>
        <p:origin x="36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B9BA1-5872-4748-8ED5-47319B7C97E9}" type="datetimeFigureOut">
              <a:rPr lang="en-US" smtClean="0"/>
              <a:t>3/31/2014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9D387-8C67-414C-AF15-A08EBF78EAEE}" type="slidenum">
              <a:rPr lang="en-US" smtClean="0"/>
              <a:t>‹#›</a:t>
            </a:fld>
            <a:endParaRPr lang="en-US"/>
          </a:p>
        </p:txBody>
      </p:sp>
    </p:spTree>
    <p:extLst>
      <p:ext uri="{BB962C8B-B14F-4D97-AF65-F5344CB8AC3E}">
        <p14:creationId xmlns:p14="http://schemas.microsoft.com/office/powerpoint/2010/main" val="117617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Just like with Korea, the reason we got into Vietnam was to stop the spread of communism. Domino Theory is the phrase of the time, as explained in slide.</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88275A-35C6-4C6C-BCC9-2AA6916C0E16}" type="slidenum">
              <a:rPr lang="en-US"/>
              <a:pPr>
                <a:spcBef>
                  <a:spcPct val="0"/>
                </a:spcBef>
              </a:pPr>
              <a:t>3</a:t>
            </a:fld>
            <a:endParaRPr lang="en-US"/>
          </a:p>
        </p:txBody>
      </p:sp>
    </p:spTree>
    <p:extLst>
      <p:ext uri="{BB962C8B-B14F-4D97-AF65-F5344CB8AC3E}">
        <p14:creationId xmlns:p14="http://schemas.microsoft.com/office/powerpoint/2010/main" val="3873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Détente: theory that if we can improve relations with China and USSR (the big dogs of the commie block), then they will give less support to Vietnam and that will allow us to seek and find a peace and extract ourselves from what had become an unpopular war in the US.</a:t>
            </a:r>
          </a:p>
          <a:p>
            <a:endParaRPr lang="en-US" smtClean="0"/>
          </a:p>
          <a:p>
            <a:r>
              <a:rPr lang="en-US" smtClean="0"/>
              <a:t>Vietnamization: the gradual handing over of responsibility for fighting the war to the South Vietnam army. Allow us to draw down our troop levels in Vietnam and eventually leave. Same thing currently doing in Afghanistan!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A7ED38-0066-4823-8E4A-5EA0E25FE62F}" type="slidenum">
              <a:rPr lang="en-US"/>
              <a:pPr>
                <a:spcBef>
                  <a:spcPct val="0"/>
                </a:spcBef>
              </a:pPr>
              <a:t>17</a:t>
            </a:fld>
            <a:endParaRPr lang="en-US"/>
          </a:p>
        </p:txBody>
      </p:sp>
    </p:spTree>
    <p:extLst>
      <p:ext uri="{BB962C8B-B14F-4D97-AF65-F5344CB8AC3E}">
        <p14:creationId xmlns:p14="http://schemas.microsoft.com/office/powerpoint/2010/main" val="115573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Nixon, though, decides to expand war into Cambodia to attack Ho Chi Minh Trail sights. He’d run his campaign saying he WOULDN’T expand the war. Upset a lot of people and a lot of protests started breaking out, especially on college campuses.</a:t>
            </a:r>
          </a:p>
          <a:p>
            <a:endParaRPr lang="en-US" smtClean="0"/>
          </a:p>
          <a:p>
            <a:r>
              <a:rPr lang="en-US" smtClean="0"/>
              <a:t>Biggest tragedy happened at Kent State Univ. in Ohio where the Ohio National Guard soldiers fired into a crowd of protesting students, killing four (two of who were not part of protest, but were simply walking across campus to lunch after classes). Mr. Rustay was there and witnessed it! Great song by Crosby, Stills, Nash and Young about it called “Ohio”. Ask your parents, they’ve probably got it somewhere.</a:t>
            </a:r>
          </a:p>
          <a:p>
            <a:endParaRPr lang="en-US" smtClean="0"/>
          </a:p>
          <a:p>
            <a:r>
              <a:rPr lang="en-US" smtClean="0"/>
              <a:t>A few weeks later, same kind of thing happens at Jackson State in Mississippi. Two killed there.</a:t>
            </a:r>
          </a:p>
        </p:txBody>
      </p:sp>
      <p:sp>
        <p:nvSpPr>
          <p:cNvPr id="4" name="Slide Number Placeholder 3"/>
          <p:cNvSpPr>
            <a:spLocks noGrp="1"/>
          </p:cNvSpPr>
          <p:nvPr>
            <p:ph type="sldNum" sz="quarter" idx="5"/>
          </p:nvPr>
        </p:nvSpPr>
        <p:spPr/>
        <p:txBody>
          <a:bodyPr/>
          <a:lstStyle/>
          <a:p>
            <a:pPr>
              <a:defRPr/>
            </a:pPr>
            <a:fld id="{C7D89387-C8A4-4543-AEA2-89A97A26B6ED}" type="slidenum">
              <a:rPr lang="en-US" smtClean="0"/>
              <a:pPr>
                <a:defRPr/>
              </a:pPr>
              <a:t>18</a:t>
            </a:fld>
            <a:endParaRPr lang="en-US"/>
          </a:p>
        </p:txBody>
      </p:sp>
    </p:spTree>
    <p:extLst>
      <p:ext uri="{BB962C8B-B14F-4D97-AF65-F5344CB8AC3E}">
        <p14:creationId xmlns:p14="http://schemas.microsoft.com/office/powerpoint/2010/main" val="200204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As war loses popularity, more and more draft-eligible men find ways around getting drafted and being sent to a war they see as unfair and stupide. </a:t>
            </a:r>
          </a:p>
          <a:p>
            <a:endParaRPr lang="en-US" smtClean="0"/>
          </a:p>
          <a:p>
            <a:r>
              <a:rPr lang="en-US" smtClean="0"/>
              <a:t>Deferment: putting off service. Could get one by going to college. Not surprisingly, this means an inordinate # of draftees end up being black or minority since most couldn’t afford to “escape” to college. At time, about 15% of Americans were black and about 25% of draftees were black. Those numbers shouldn’t be that far apart.</a:t>
            </a:r>
          </a:p>
          <a:p>
            <a:endParaRPr lang="en-US" smtClean="0"/>
          </a:p>
          <a:p>
            <a:r>
              <a:rPr lang="en-US" smtClean="0"/>
              <a:t>Conscientious objectors: object to war based on religious/moral principals. These people also known as pacifists. Would be exempted from service if that was truly a religious principle (Quakers, Mormons, etc.). Muhammed Ali refused to serve based on saying the VC had never done him wrong, so he didn’t see why he should go kill them. He was imprisoned for a time.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B7077F-FC65-4306-A100-0A52964EFEE8}" type="slidenum">
              <a:rPr lang="en-US"/>
              <a:pPr>
                <a:spcBef>
                  <a:spcPct val="0"/>
                </a:spcBef>
              </a:pPr>
              <a:t>19</a:t>
            </a:fld>
            <a:endParaRPr lang="en-US"/>
          </a:p>
        </p:txBody>
      </p:sp>
    </p:spTree>
    <p:extLst>
      <p:ext uri="{BB962C8B-B14F-4D97-AF65-F5344CB8AC3E}">
        <p14:creationId xmlns:p14="http://schemas.microsoft.com/office/powerpoint/2010/main" val="269964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1973, we manage to work out a peace agreement that allows the US to withdrawal from Vietnam militarily. In the agreement, Vietnam remains two countries (north as commie, south as democratic), but we allow NV troops to stay in South to “police” and “secure” the country. In reality, that’s like allowing the wolf to live in the hen house to “guard” over them. You know the wolf will eventually eat them….</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641EBF-AE41-46BF-821C-78F8F3C81221}" type="slidenum">
              <a:rPr lang="en-US"/>
              <a:pPr>
                <a:spcBef>
                  <a:spcPct val="0"/>
                </a:spcBef>
              </a:pPr>
              <a:t>20</a:t>
            </a:fld>
            <a:endParaRPr lang="en-US"/>
          </a:p>
        </p:txBody>
      </p:sp>
    </p:spTree>
    <p:extLst>
      <p:ext uri="{BB962C8B-B14F-4D97-AF65-F5344CB8AC3E}">
        <p14:creationId xmlns:p14="http://schemas.microsoft.com/office/powerpoint/2010/main" val="52095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 and NV does take over SV in March ‘75. By this time, Gerald Ford is president. As part of the peace agreement in ’73, we had promised the south that we would come back if NV broke promise. NV knew that wouldn’t happen b/c American people were tired of vietnam. So when Ford asks congress to allow our troops to go back to help SV survive, Congress does exactly what NV thought it would do – say no.</a:t>
            </a:r>
          </a:p>
          <a:p>
            <a:endParaRPr lang="en-US" smtClean="0"/>
          </a:p>
          <a:p>
            <a:r>
              <a:rPr lang="en-US" smtClean="0"/>
              <a:t>Saigon: the capital city of SV. Once it falls, the entire SV falls to communism. Picture is of SV citizens trying to flood into the US embassy on April 30 to seek refuge and passage to the USA b/c they don’t want to live under communism.</a:t>
            </a:r>
          </a:p>
        </p:txBody>
      </p:sp>
      <p:sp>
        <p:nvSpPr>
          <p:cNvPr id="4" name="Slide Number Placeholder 3"/>
          <p:cNvSpPr>
            <a:spLocks noGrp="1"/>
          </p:cNvSpPr>
          <p:nvPr>
            <p:ph type="sldNum" sz="quarter" idx="5"/>
          </p:nvPr>
        </p:nvSpPr>
        <p:spPr/>
        <p:txBody>
          <a:bodyPr/>
          <a:lstStyle/>
          <a:p>
            <a:pPr>
              <a:defRPr/>
            </a:pPr>
            <a:fld id="{2883062E-D231-459C-B1DA-158BBC7DBFC1}" type="slidenum">
              <a:rPr lang="en-US" smtClean="0"/>
              <a:pPr>
                <a:defRPr/>
              </a:pPr>
              <a:t>21</a:t>
            </a:fld>
            <a:endParaRPr lang="en-US"/>
          </a:p>
        </p:txBody>
      </p:sp>
    </p:spTree>
    <p:extLst>
      <p:ext uri="{BB962C8B-B14F-4D97-AF65-F5344CB8AC3E}">
        <p14:creationId xmlns:p14="http://schemas.microsoft.com/office/powerpoint/2010/main" val="343531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Helicopter on roof of US embassy that would carry refugees out to US aircraft carriers. From there they would be sent to the USA and given asylum.</a:t>
            </a:r>
          </a:p>
        </p:txBody>
      </p:sp>
      <p:sp>
        <p:nvSpPr>
          <p:cNvPr id="4" name="Slide Number Placeholder 3"/>
          <p:cNvSpPr>
            <a:spLocks noGrp="1"/>
          </p:cNvSpPr>
          <p:nvPr>
            <p:ph type="sldNum" sz="quarter" idx="5"/>
          </p:nvPr>
        </p:nvSpPr>
        <p:spPr/>
        <p:txBody>
          <a:bodyPr/>
          <a:lstStyle/>
          <a:p>
            <a:pPr>
              <a:defRPr/>
            </a:pPr>
            <a:fld id="{D7733B46-7A30-4E39-A403-8EEB127F3804}" type="slidenum">
              <a:rPr lang="en-US" smtClean="0"/>
              <a:pPr>
                <a:defRPr/>
              </a:pPr>
              <a:t>22</a:t>
            </a:fld>
            <a:endParaRPr lang="en-US"/>
          </a:p>
        </p:txBody>
      </p:sp>
    </p:spTree>
    <p:extLst>
      <p:ext uri="{BB962C8B-B14F-4D97-AF65-F5344CB8AC3E}">
        <p14:creationId xmlns:p14="http://schemas.microsoft.com/office/powerpoint/2010/main" val="370198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NVA tanks rolling through gates of the SV Presidential palace.</a:t>
            </a:r>
          </a:p>
        </p:txBody>
      </p:sp>
      <p:sp>
        <p:nvSpPr>
          <p:cNvPr id="4" name="Slide Number Placeholder 3"/>
          <p:cNvSpPr>
            <a:spLocks noGrp="1"/>
          </p:cNvSpPr>
          <p:nvPr>
            <p:ph type="sldNum" sz="quarter" idx="5"/>
          </p:nvPr>
        </p:nvSpPr>
        <p:spPr/>
        <p:txBody>
          <a:bodyPr/>
          <a:lstStyle/>
          <a:p>
            <a:pPr>
              <a:defRPr/>
            </a:pPr>
            <a:fld id="{7D113414-1E41-4E59-A732-9F6EC650A652}" type="slidenum">
              <a:rPr lang="en-US" smtClean="0"/>
              <a:pPr>
                <a:defRPr/>
              </a:pPr>
              <a:t>23</a:t>
            </a:fld>
            <a:endParaRPr lang="en-US"/>
          </a:p>
        </p:txBody>
      </p:sp>
    </p:spTree>
    <p:extLst>
      <p:ext uri="{BB962C8B-B14F-4D97-AF65-F5344CB8AC3E}">
        <p14:creationId xmlns:p14="http://schemas.microsoft.com/office/powerpoint/2010/main" val="3175952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SV refugees on deck of US aircraft carrier, with the only possessions they have left – what they could carry.</a:t>
            </a:r>
          </a:p>
        </p:txBody>
      </p:sp>
      <p:sp>
        <p:nvSpPr>
          <p:cNvPr id="4" name="Slide Number Placeholder 3"/>
          <p:cNvSpPr>
            <a:spLocks noGrp="1"/>
          </p:cNvSpPr>
          <p:nvPr>
            <p:ph type="sldNum" sz="quarter" idx="5"/>
          </p:nvPr>
        </p:nvSpPr>
        <p:spPr/>
        <p:txBody>
          <a:bodyPr/>
          <a:lstStyle/>
          <a:p>
            <a:pPr>
              <a:defRPr/>
            </a:pPr>
            <a:fld id="{BC6D273A-E94F-4690-85A3-C7FAC20D05C6}" type="slidenum">
              <a:rPr lang="en-US" smtClean="0"/>
              <a:pPr>
                <a:defRPr/>
              </a:pPr>
              <a:t>24</a:t>
            </a:fld>
            <a:endParaRPr lang="en-US"/>
          </a:p>
        </p:txBody>
      </p:sp>
    </p:spTree>
    <p:extLst>
      <p:ext uri="{BB962C8B-B14F-4D97-AF65-F5344CB8AC3E}">
        <p14:creationId xmlns:p14="http://schemas.microsoft.com/office/powerpoint/2010/main" val="1272892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Shoving chopper of deck of carrier to make room for next chopper coming in to land. So many choppers in the air that when a chopper had a mechanical problem or ran low on fuel and they didn’t have time to refuel, they dumped them off side. Needed deck space to land incoming choppers that were also low on fuel and needed to land ASAP.</a:t>
            </a:r>
          </a:p>
        </p:txBody>
      </p:sp>
      <p:sp>
        <p:nvSpPr>
          <p:cNvPr id="4" name="Slide Number Placeholder 3"/>
          <p:cNvSpPr>
            <a:spLocks noGrp="1"/>
          </p:cNvSpPr>
          <p:nvPr>
            <p:ph type="sldNum" sz="quarter" idx="5"/>
          </p:nvPr>
        </p:nvSpPr>
        <p:spPr/>
        <p:txBody>
          <a:bodyPr/>
          <a:lstStyle/>
          <a:p>
            <a:pPr>
              <a:defRPr/>
            </a:pPr>
            <a:fld id="{1C98BF21-55ED-4212-AC1D-5F57AC8426FE}" type="slidenum">
              <a:rPr lang="en-US" smtClean="0"/>
              <a:pPr>
                <a:defRPr/>
              </a:pPr>
              <a:t>25</a:t>
            </a:fld>
            <a:endParaRPr lang="en-US"/>
          </a:p>
        </p:txBody>
      </p:sp>
    </p:spTree>
    <p:extLst>
      <p:ext uri="{BB962C8B-B14F-4D97-AF65-F5344CB8AC3E}">
        <p14:creationId xmlns:p14="http://schemas.microsoft.com/office/powerpoint/2010/main" val="265000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Vietnam was the first war in which returning US soldiers weren’t celebrated. In many cases, they were shunned by an American public that had grown to see the war as bad. People would curse at them, spit at them, refuse them service, call them murderers and baby killers. Remember, most of the men who served in ‘Nam didn’t do it voluntarily, they were drafted. They didn’t ask for this, they simply answered the call of their nation when it called upon them to fight.</a:t>
            </a:r>
          </a:p>
          <a:p>
            <a:endParaRPr lang="en-US" smtClean="0"/>
          </a:p>
          <a:p>
            <a:r>
              <a:rPr lang="en-US" smtClean="0"/>
              <a:t>In 1982, the vietnam war memorial “The Wall” was commissioned and built in Washington DC.</a:t>
            </a:r>
          </a:p>
          <a:p>
            <a:endParaRPr lang="en-US" smtClean="0"/>
          </a:p>
          <a:p>
            <a:r>
              <a:rPr lang="en-US" smtClean="0"/>
              <a:t>War Powers Act: since LBJ didn’t actually ask congress for declaration of war, we never really were officially at war in Vietnam. Technically, it was a “police action” that was authorized under presidential authority. War Powers Act was passed during Nixon’s administration in which Congress limited the President’s ability to send US troops into fighting to 30 days. Any longer than that, congressional approval was needed.</a:t>
            </a:r>
          </a:p>
        </p:txBody>
      </p:sp>
      <p:sp>
        <p:nvSpPr>
          <p:cNvPr id="4" name="Slide Number Placeholder 3"/>
          <p:cNvSpPr>
            <a:spLocks noGrp="1"/>
          </p:cNvSpPr>
          <p:nvPr>
            <p:ph type="sldNum" sz="quarter" idx="5"/>
          </p:nvPr>
        </p:nvSpPr>
        <p:spPr/>
        <p:txBody>
          <a:bodyPr/>
          <a:lstStyle/>
          <a:p>
            <a:pPr>
              <a:defRPr/>
            </a:pPr>
            <a:fld id="{C81FF47C-777A-4AA1-A067-A067B7DAAC48}" type="slidenum">
              <a:rPr lang="en-US" smtClean="0"/>
              <a:pPr>
                <a:defRPr/>
              </a:pPr>
              <a:t>26</a:t>
            </a:fld>
            <a:endParaRPr lang="en-US"/>
          </a:p>
        </p:txBody>
      </p:sp>
    </p:spTree>
    <p:extLst>
      <p:ext uri="{BB962C8B-B14F-4D97-AF65-F5344CB8AC3E}">
        <p14:creationId xmlns:p14="http://schemas.microsoft.com/office/powerpoint/2010/main" val="422604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Vietnam War was fought, again, mainly by the VC in South Vietnam and they used guerrilla tactics. Hit and run, ambush, booby traps.</a:t>
            </a:r>
          </a:p>
          <a:p>
            <a:endParaRPr lang="en-US" smtClean="0"/>
          </a:p>
          <a:p>
            <a:r>
              <a:rPr lang="en-US" smtClean="0"/>
              <a:t>Agent Orange and napalm were weapons we used to try to clear out the jungle so they couldn’t hit there. Orange would be sprayed over an area of jungle and it killed all plant life, so the jungle would literally wilt to nothingness. Napalm is jellied gasoline and burns everything.</a:t>
            </a:r>
          </a:p>
        </p:txBody>
      </p:sp>
      <p:sp>
        <p:nvSpPr>
          <p:cNvPr id="4" name="Slide Number Placeholder 3"/>
          <p:cNvSpPr>
            <a:spLocks noGrp="1"/>
          </p:cNvSpPr>
          <p:nvPr>
            <p:ph type="sldNum" sz="quarter" idx="5"/>
          </p:nvPr>
        </p:nvSpPr>
        <p:spPr/>
        <p:txBody>
          <a:bodyPr/>
          <a:lstStyle/>
          <a:p>
            <a:pPr>
              <a:defRPr/>
            </a:pPr>
            <a:fld id="{2E5725B8-4967-41CA-B569-DAC307A670D2}" type="slidenum">
              <a:rPr lang="en-US" smtClean="0"/>
              <a:pPr>
                <a:defRPr/>
              </a:pPr>
              <a:t>5</a:t>
            </a:fld>
            <a:endParaRPr lang="en-US"/>
          </a:p>
        </p:txBody>
      </p:sp>
    </p:spTree>
    <p:extLst>
      <p:ext uri="{BB962C8B-B14F-4D97-AF65-F5344CB8AC3E}">
        <p14:creationId xmlns:p14="http://schemas.microsoft.com/office/powerpoint/2010/main" val="1986205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 is the reason Nixon got in trouble and would have to eventually resign.</a:t>
            </a:r>
          </a:p>
          <a:p>
            <a:endParaRPr lang="en-US" smtClean="0"/>
          </a:p>
          <a:p>
            <a:r>
              <a:rPr lang="en-US" smtClean="0"/>
              <a:t>Executive privilege: right of president to withhold things that concern national security.</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7FA14B-3BDE-4A23-A1B5-DC707FAB2465}" type="slidenum">
              <a:rPr lang="en-US">
                <a:latin typeface="Arial" panose="020B0604020202020204" pitchFamily="34" charset="0"/>
              </a:rPr>
              <a:pPr>
                <a:spcBef>
                  <a:spcPct val="0"/>
                </a:spcBef>
              </a:pPr>
              <a:t>29</a:t>
            </a:fld>
            <a:endParaRPr lang="en-US">
              <a:latin typeface="Arial" panose="020B0604020202020204" pitchFamily="34" charset="0"/>
            </a:endParaRPr>
          </a:p>
        </p:txBody>
      </p:sp>
    </p:spTree>
    <p:extLst>
      <p:ext uri="{BB962C8B-B14F-4D97-AF65-F5344CB8AC3E}">
        <p14:creationId xmlns:p14="http://schemas.microsoft.com/office/powerpoint/2010/main" val="264515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HCM Trail: supply line from North going through neighboring countries Laos and Cambodia  to get goods, weapons, support to the VC in the south. Went through those neighboring countries b/c it was safe. US was not authorized to attack people in Laos and Cambodia, b/c going over the border would be an act of aggression toward those countries.</a:t>
            </a:r>
          </a:p>
          <a:p>
            <a:endParaRPr lang="en-US" smtClean="0"/>
          </a:p>
          <a:p>
            <a:r>
              <a:rPr lang="en-US" smtClean="0"/>
              <a:t>IED: improvised explosive device. Booby traps, basically.</a:t>
            </a:r>
          </a:p>
          <a:p>
            <a:endParaRPr lang="en-US" smtClean="0"/>
          </a:p>
          <a:p>
            <a:r>
              <a:rPr lang="en-US" smtClean="0"/>
              <a:t>The VC had over 30k miles of tunnels dug throughout S. Vietnam, so they could use those to hide in and travel in underground. </a:t>
            </a:r>
          </a:p>
          <a:p>
            <a:endParaRPr lang="en-US" smtClean="0"/>
          </a:p>
          <a:p>
            <a:r>
              <a:rPr lang="en-US" smtClean="0"/>
              <a:t>Following slides show tunnel system and various booby traps VC used.</a:t>
            </a:r>
          </a:p>
        </p:txBody>
      </p:sp>
      <p:sp>
        <p:nvSpPr>
          <p:cNvPr id="4" name="Slide Number Placeholder 3"/>
          <p:cNvSpPr>
            <a:spLocks noGrp="1"/>
          </p:cNvSpPr>
          <p:nvPr>
            <p:ph type="sldNum" sz="quarter" idx="5"/>
          </p:nvPr>
        </p:nvSpPr>
        <p:spPr/>
        <p:txBody>
          <a:bodyPr/>
          <a:lstStyle/>
          <a:p>
            <a:pPr>
              <a:defRPr/>
            </a:pPr>
            <a:fld id="{232EC513-E55C-421B-85BC-BD7D5A1DA27D}" type="slidenum">
              <a:rPr lang="en-US" smtClean="0"/>
              <a:pPr>
                <a:defRPr/>
              </a:pPr>
              <a:t>6</a:t>
            </a:fld>
            <a:endParaRPr lang="en-US"/>
          </a:p>
        </p:txBody>
      </p:sp>
    </p:spTree>
    <p:extLst>
      <p:ext uri="{BB962C8B-B14F-4D97-AF65-F5344CB8AC3E}">
        <p14:creationId xmlns:p14="http://schemas.microsoft.com/office/powerpoint/2010/main" val="1270618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Worst year in US history in the last 50 years of 20</a:t>
            </a:r>
            <a:r>
              <a:rPr lang="en-US" baseline="30000" smtClean="0"/>
              <a:t>th</a:t>
            </a:r>
            <a:r>
              <a:rPr lang="en-US" smtClean="0"/>
              <a:t> Century. In addition to what you’re about to see about Vietnam War related tragedies, also see MLK Jr and Robert Kennedy (JFK’s little bro and presidential candidate) assassinated.</a:t>
            </a:r>
          </a:p>
        </p:txBody>
      </p:sp>
      <p:sp>
        <p:nvSpPr>
          <p:cNvPr id="4" name="Slide Number Placeholder 3"/>
          <p:cNvSpPr>
            <a:spLocks noGrp="1"/>
          </p:cNvSpPr>
          <p:nvPr>
            <p:ph type="sldNum" sz="quarter" idx="5"/>
          </p:nvPr>
        </p:nvSpPr>
        <p:spPr/>
        <p:txBody>
          <a:bodyPr/>
          <a:lstStyle/>
          <a:p>
            <a:pPr>
              <a:defRPr/>
            </a:pPr>
            <a:fld id="{3D62F446-1A01-439C-884E-5E583709385D}" type="slidenum">
              <a:rPr lang="en-US" smtClean="0"/>
              <a:pPr>
                <a:defRPr/>
              </a:pPr>
              <a:t>11</a:t>
            </a:fld>
            <a:endParaRPr lang="en-US"/>
          </a:p>
        </p:txBody>
      </p:sp>
    </p:spTree>
    <p:extLst>
      <p:ext uri="{BB962C8B-B14F-4D97-AF65-F5344CB8AC3E}">
        <p14:creationId xmlns:p14="http://schemas.microsoft.com/office/powerpoint/2010/main" val="51823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8478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Slide explains it.</a:t>
            </a:r>
          </a:p>
          <a:p>
            <a:endParaRPr lang="en-US" smtClean="0"/>
          </a:p>
          <a:p>
            <a:r>
              <a:rPr lang="en-US" smtClean="0"/>
              <a:t>Cred. Gap: means there’s a gap between what the gov’t is saying and what is found out to be true. Gov’t is losing its credibility with the American people.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BC598A-7092-4FF6-AAFC-57E14A5AAD86}" type="slidenum">
              <a:rPr lang="en-US"/>
              <a:pPr>
                <a:spcBef>
                  <a:spcPct val="0"/>
                </a:spcBef>
              </a:pPr>
              <a:t>13</a:t>
            </a:fld>
            <a:endParaRPr lang="en-US"/>
          </a:p>
        </p:txBody>
      </p:sp>
    </p:spTree>
    <p:extLst>
      <p:ext uri="{BB962C8B-B14F-4D97-AF65-F5344CB8AC3E}">
        <p14:creationId xmlns:p14="http://schemas.microsoft.com/office/powerpoint/2010/main" val="228285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Map of TET and pic of a S. Vietnamese general executing an “accused” member of the VC. Shocked the American people b/c we believe in due process of law. If accused, you are put on trial to prove your innocence or guilt. This kid didn’t get that chance. So people begin to wonder if we should be fighting FOR the type of people who would just execute people on the street.</a:t>
            </a:r>
          </a:p>
        </p:txBody>
      </p:sp>
      <p:sp>
        <p:nvSpPr>
          <p:cNvPr id="4" name="Slide Number Placeholder 3"/>
          <p:cNvSpPr>
            <a:spLocks noGrp="1"/>
          </p:cNvSpPr>
          <p:nvPr>
            <p:ph type="sldNum" sz="quarter" idx="5"/>
          </p:nvPr>
        </p:nvSpPr>
        <p:spPr/>
        <p:txBody>
          <a:bodyPr/>
          <a:lstStyle/>
          <a:p>
            <a:pPr>
              <a:defRPr/>
            </a:pPr>
            <a:fld id="{D0A294E6-15EA-4FE3-BD00-0776836BCFA9}" type="slidenum">
              <a:rPr lang="en-US" smtClean="0"/>
              <a:pPr>
                <a:defRPr/>
              </a:pPr>
              <a:t>14</a:t>
            </a:fld>
            <a:endParaRPr lang="en-US"/>
          </a:p>
        </p:txBody>
      </p:sp>
    </p:spTree>
    <p:extLst>
      <p:ext uri="{BB962C8B-B14F-4D97-AF65-F5344CB8AC3E}">
        <p14:creationId xmlns:p14="http://schemas.microsoft.com/office/powerpoint/2010/main" val="321254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Cronkite was seen as America’s consciencnous. Everybody watched the news with him on it every night. He was like your grandfather. What he believed, america believed.</a:t>
            </a:r>
          </a:p>
          <a:p>
            <a:endParaRPr lang="en-US" smtClean="0"/>
          </a:p>
          <a:p>
            <a:r>
              <a:rPr lang="en-US" smtClean="0"/>
              <a:t>After this, Johnson decides not to run again for president in the fall of ‘68.</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D281CF-7B22-42DD-A83A-5C9A080C4E3D}" type="slidenum">
              <a:rPr lang="en-US"/>
              <a:pPr>
                <a:spcBef>
                  <a:spcPct val="0"/>
                </a:spcBef>
              </a:pPr>
              <a:t>15</a:t>
            </a:fld>
            <a:endParaRPr lang="en-US"/>
          </a:p>
        </p:txBody>
      </p:sp>
    </p:spTree>
    <p:extLst>
      <p:ext uri="{BB962C8B-B14F-4D97-AF65-F5344CB8AC3E}">
        <p14:creationId xmlns:p14="http://schemas.microsoft.com/office/powerpoint/2010/main" val="353690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Republican Richard Nixon wins election of 1968 EASILY</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AD01D9-0281-4882-955A-4BDFF014E4F0}" type="slidenum">
              <a:rPr lang="en-US"/>
              <a:pPr>
                <a:spcBef>
                  <a:spcPct val="0"/>
                </a:spcBef>
              </a:pPr>
              <a:t>16</a:t>
            </a:fld>
            <a:endParaRPr lang="en-US"/>
          </a:p>
        </p:txBody>
      </p:sp>
    </p:spTree>
    <p:extLst>
      <p:ext uri="{BB962C8B-B14F-4D97-AF65-F5344CB8AC3E}">
        <p14:creationId xmlns:p14="http://schemas.microsoft.com/office/powerpoint/2010/main" val="238232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FBAC70-63FD-4581-A3AF-ECB205A14686}"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286665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BAC70-63FD-4581-A3AF-ECB205A14686}"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150409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BAC70-63FD-4581-A3AF-ECB205A14686}"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261308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BAC70-63FD-4581-A3AF-ECB205A14686}"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20019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BAC70-63FD-4581-A3AF-ECB205A14686}"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35613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BAC70-63FD-4581-A3AF-ECB205A14686}"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368627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BAC70-63FD-4581-A3AF-ECB205A14686}"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212493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BAC70-63FD-4581-A3AF-ECB205A14686}"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261547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BAC70-63FD-4581-A3AF-ECB205A14686}"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41851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BAC70-63FD-4581-A3AF-ECB205A14686}"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403900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BAC70-63FD-4581-A3AF-ECB205A14686}"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799E4-76A0-401B-AB3A-CE7A2F3B245D}" type="slidenum">
              <a:rPr lang="en-US" smtClean="0"/>
              <a:t>‹#›</a:t>
            </a:fld>
            <a:endParaRPr lang="en-US"/>
          </a:p>
        </p:txBody>
      </p:sp>
    </p:spTree>
    <p:extLst>
      <p:ext uri="{BB962C8B-B14F-4D97-AF65-F5344CB8AC3E}">
        <p14:creationId xmlns:p14="http://schemas.microsoft.com/office/powerpoint/2010/main" val="225417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BAC70-63FD-4581-A3AF-ECB205A14686}"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799E4-76A0-401B-AB3A-CE7A2F3B245D}" type="slidenum">
              <a:rPr lang="en-US" smtClean="0"/>
              <a:t>‹#›</a:t>
            </a:fld>
            <a:endParaRPr lang="en-US"/>
          </a:p>
        </p:txBody>
      </p:sp>
    </p:spTree>
    <p:extLst>
      <p:ext uri="{BB962C8B-B14F-4D97-AF65-F5344CB8AC3E}">
        <p14:creationId xmlns:p14="http://schemas.microsoft.com/office/powerpoint/2010/main" val="226651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Vietnam </a:t>
            </a:r>
            <a:r>
              <a:rPr lang="en-US" sz="6000" b="1" dirty="0" smtClean="0"/>
              <a:t>War</a:t>
            </a:r>
            <a:endParaRPr lang="en-US" sz="60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308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4.bp.blogspot.com/_Fzq94YVbHHM/SZx3dEMp9OI/AAAAAAAAZQQ/uqfuFAgCi5o/s400/Vietnam_war_booby_traps_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093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smtClean="0"/>
              <a:t/>
            </a:r>
            <a:br>
              <a:rPr lang="en-US" smtClean="0"/>
            </a:br>
            <a:r>
              <a:rPr lang="en-US" smtClean="0"/>
              <a:t>1968: A Year of Tragedy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US History</a:t>
            </a:r>
          </a:p>
        </p:txBody>
      </p:sp>
    </p:spTree>
    <p:extLst>
      <p:ext uri="{BB962C8B-B14F-4D97-AF65-F5344CB8AC3E}">
        <p14:creationId xmlns:p14="http://schemas.microsoft.com/office/powerpoint/2010/main" val="269498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Rectangle 4"/>
          <p:cNvSpPr>
            <a:spLocks noGrp="1" noChangeArrowheads="1"/>
          </p:cNvSpPr>
          <p:nvPr>
            <p:ph type="title"/>
          </p:nvPr>
        </p:nvSpPr>
        <p:spPr>
          <a:xfrm>
            <a:off x="6781800" y="0"/>
            <a:ext cx="2362200" cy="6858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mtClean="0"/>
              <a:t>U.S. Troop Levels in Vietnam</a:t>
            </a:r>
          </a:p>
        </p:txBody>
      </p:sp>
      <p:pic>
        <p:nvPicPr>
          <p:cNvPr id="16389" name="Picture 5" descr="DIVI6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6245225" cy="640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6936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1143000"/>
          </a:xfrm>
        </p:spPr>
        <p:txBody>
          <a:bodyPr/>
          <a:lstStyle/>
          <a:p>
            <a:pPr eaLnBrk="1" hangingPunct="1"/>
            <a:r>
              <a:rPr lang="en-US" smtClean="0"/>
              <a:t>I.  “Credibility Gap” emerges</a:t>
            </a:r>
          </a:p>
        </p:txBody>
      </p:sp>
      <p:sp>
        <p:nvSpPr>
          <p:cNvPr id="46083" name="Content Placeholder 2"/>
          <p:cNvSpPr>
            <a:spLocks noGrp="1"/>
          </p:cNvSpPr>
          <p:nvPr>
            <p:ph idx="1"/>
          </p:nvPr>
        </p:nvSpPr>
        <p:spPr>
          <a:xfrm>
            <a:off x="0" y="960437"/>
            <a:ext cx="8686800" cy="5364163"/>
          </a:xfrm>
        </p:spPr>
        <p:txBody>
          <a:bodyPr>
            <a:normAutofit fontScale="92500" lnSpcReduction="20000"/>
          </a:bodyPr>
          <a:lstStyle/>
          <a:p>
            <a:pPr marL="0" indent="0" eaLnBrk="1" hangingPunct="1">
              <a:buFont typeface="Arial" charset="0"/>
              <a:buNone/>
              <a:defRPr/>
            </a:pPr>
            <a:r>
              <a:rPr lang="en-US" dirty="0" smtClean="0"/>
              <a:t>A. U.S. people begin to distrust gov’t account of how war is going </a:t>
            </a:r>
          </a:p>
          <a:p>
            <a:pPr marL="0" indent="0" eaLnBrk="1" hangingPunct="1">
              <a:buFont typeface="Arial" charset="0"/>
              <a:buNone/>
              <a:defRPr/>
            </a:pPr>
            <a:r>
              <a:rPr lang="en-US" dirty="0" smtClean="0"/>
              <a:t>B. William Westmoreland: head US General</a:t>
            </a:r>
          </a:p>
          <a:p>
            <a:pPr eaLnBrk="1" hangingPunct="1">
              <a:buFont typeface="Arial" charset="0"/>
              <a:buChar char="•"/>
              <a:defRPr/>
            </a:pPr>
            <a:r>
              <a:rPr lang="en-US" dirty="0" smtClean="0"/>
              <a:t>      1. Said everything great, end is near</a:t>
            </a:r>
          </a:p>
          <a:p>
            <a:pPr eaLnBrk="1" hangingPunct="1">
              <a:buFont typeface="Arial" charset="0"/>
              <a:buChar char="•"/>
              <a:defRPr/>
            </a:pPr>
            <a:r>
              <a:rPr lang="en-US" dirty="0" smtClean="0"/>
              <a:t>      2. Media/TV said different</a:t>
            </a:r>
          </a:p>
          <a:p>
            <a:pPr eaLnBrk="1" hangingPunct="1">
              <a:buFont typeface="Arial" charset="0"/>
              <a:buChar char="•"/>
              <a:defRPr/>
            </a:pPr>
            <a:r>
              <a:rPr lang="en-US" dirty="0" smtClean="0"/>
              <a:t>            a. known as “credibility gap”</a:t>
            </a:r>
          </a:p>
          <a:p>
            <a:pPr eaLnBrk="1" hangingPunct="1">
              <a:buFont typeface="Arial" charset="0"/>
              <a:buChar char="•"/>
              <a:defRPr/>
            </a:pPr>
            <a:endParaRPr lang="en-US" dirty="0" smtClean="0"/>
          </a:p>
          <a:p>
            <a:pPr marL="0" indent="0" eaLnBrk="1" hangingPunct="1">
              <a:buFont typeface="Arial" charset="0"/>
              <a:buNone/>
              <a:defRPr/>
            </a:pPr>
            <a:r>
              <a:rPr lang="en-US" dirty="0" smtClean="0"/>
              <a:t>C. TET Offensive</a:t>
            </a:r>
          </a:p>
          <a:p>
            <a:pPr marL="0" indent="0" eaLnBrk="1" hangingPunct="1">
              <a:buFont typeface="Arial" charset="0"/>
              <a:buNone/>
              <a:defRPr/>
            </a:pPr>
            <a:r>
              <a:rPr lang="en-US" dirty="0"/>
              <a:t>	</a:t>
            </a:r>
            <a:r>
              <a:rPr lang="en-US" dirty="0" smtClean="0"/>
              <a:t>1. Jan. ‘68: North attacks EVERY U.S. base in </a:t>
            </a:r>
          </a:p>
          <a:p>
            <a:pPr marL="0" indent="0" eaLnBrk="1" hangingPunct="1">
              <a:buFont typeface="Arial" charset="0"/>
              <a:buNone/>
              <a:defRPr/>
            </a:pPr>
            <a:r>
              <a:rPr lang="en-US" dirty="0"/>
              <a:t> </a:t>
            </a:r>
            <a:r>
              <a:rPr lang="en-US" dirty="0" smtClean="0"/>
              <a:t>             South on same day. NVA huge loss of life.</a:t>
            </a:r>
          </a:p>
          <a:p>
            <a:pPr marL="457200" lvl="1" indent="0" eaLnBrk="1" hangingPunct="1">
              <a:buFont typeface="Arial" charset="0"/>
              <a:buNone/>
              <a:defRPr/>
            </a:pPr>
            <a:r>
              <a:rPr lang="en-US" dirty="0"/>
              <a:t> </a:t>
            </a:r>
            <a:r>
              <a:rPr lang="en-US" dirty="0" smtClean="0"/>
              <a:t>     2. But was PR victory for N.V. </a:t>
            </a:r>
            <a:r>
              <a:rPr lang="en-US" dirty="0" smtClean="0">
                <a:sym typeface="Wingdings" pitchFamily="2" charset="2"/>
              </a:rPr>
              <a:t> </a:t>
            </a:r>
            <a:r>
              <a:rPr lang="en-US" b="1" dirty="0" smtClean="0">
                <a:sym typeface="Wingdings" pitchFamily="2" charset="2"/>
              </a:rPr>
              <a:t>US citizens </a:t>
            </a:r>
            <a:r>
              <a:rPr lang="en-US" dirty="0" smtClean="0">
                <a:sym typeface="Wingdings" pitchFamily="2" charset="2"/>
              </a:rPr>
              <a:t>shocked</a:t>
            </a:r>
            <a:endParaRPr lang="en-US" dirty="0" smtClean="0"/>
          </a:p>
        </p:txBody>
      </p:sp>
      <p:pic>
        <p:nvPicPr>
          <p:cNvPr id="25604" name="Picture 5" descr="http://www.americansportscastersonline.com/images/wes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819400"/>
            <a:ext cx="17240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120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mimg.ugo.com/201005/43233/tet-offensiv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7938"/>
            <a:ext cx="5145087"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http://www.english.uiuc.edu/maps/vietnam/vietphotos/18.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23913"/>
            <a:ext cx="470693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162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04800" y="381000"/>
            <a:ext cx="8229600" cy="5943600"/>
          </a:xfrm>
        </p:spPr>
        <p:txBody>
          <a:bodyPr>
            <a:normAutofit fontScale="92500" lnSpcReduction="10000"/>
          </a:bodyPr>
          <a:lstStyle/>
          <a:p>
            <a:pPr marL="0" indent="0">
              <a:buFont typeface="Arial" panose="020B0604020202020204" pitchFamily="34" charset="0"/>
              <a:buNone/>
            </a:pPr>
            <a:r>
              <a:rPr lang="en-US" i="1" dirty="0" smtClean="0"/>
              <a:t>“What the hell is going on? I thought we were winning the war!”</a:t>
            </a:r>
          </a:p>
          <a:p>
            <a:pPr marL="0" indent="0" algn="r">
              <a:buFont typeface="Arial" panose="020B0604020202020204" pitchFamily="34" charset="0"/>
              <a:buNone/>
            </a:pPr>
            <a:r>
              <a:rPr lang="en-US" dirty="0" smtClean="0"/>
              <a:t> -- Walter Cronkite, CBS News</a:t>
            </a:r>
          </a:p>
          <a:p>
            <a:pPr marL="0" indent="0" algn="r">
              <a:buFont typeface="Arial" panose="020B0604020202020204" pitchFamily="34" charset="0"/>
              <a:buNone/>
            </a:pPr>
            <a:endParaRPr lang="en-US" dirty="0" smtClean="0"/>
          </a:p>
          <a:p>
            <a:pPr marL="0" indent="0" algn="r">
              <a:buFont typeface="Arial" panose="020B0604020202020204" pitchFamily="34" charset="0"/>
              <a:buNone/>
            </a:pPr>
            <a:endParaRPr lang="en-US" dirty="0" smtClean="0"/>
          </a:p>
          <a:p>
            <a:pPr marL="0" indent="0" algn="r">
              <a:buFont typeface="Arial" panose="020B0604020202020204" pitchFamily="34" charset="0"/>
              <a:buNone/>
            </a:pPr>
            <a:endParaRPr lang="en-US" dirty="0" smtClean="0"/>
          </a:p>
          <a:p>
            <a:pPr marL="0" indent="0" algn="r">
              <a:buFont typeface="Arial" panose="020B0604020202020204" pitchFamily="34" charset="0"/>
              <a:buNone/>
            </a:pPr>
            <a:endParaRPr lang="en-US" dirty="0" smtClean="0"/>
          </a:p>
          <a:p>
            <a:pPr marL="0" indent="0" algn="r">
              <a:buFont typeface="Arial" panose="020B0604020202020204" pitchFamily="34" charset="0"/>
              <a:buNone/>
            </a:pPr>
            <a:endParaRPr lang="en-US" dirty="0" smtClean="0"/>
          </a:p>
          <a:p>
            <a:pPr marL="0" indent="0" algn="r">
              <a:buFont typeface="Arial" panose="020B0604020202020204" pitchFamily="34" charset="0"/>
              <a:buNone/>
            </a:pPr>
            <a:endParaRPr lang="en-US" dirty="0" smtClean="0"/>
          </a:p>
          <a:p>
            <a:pPr marL="0" indent="0">
              <a:buFont typeface="Arial" panose="020B0604020202020204" pitchFamily="34" charset="0"/>
              <a:buNone/>
            </a:pPr>
            <a:r>
              <a:rPr lang="en-US" i="1" dirty="0" smtClean="0"/>
              <a:t>“If I’ve lost Walter, then it’s over. I’ve lost Mr. Average Citizen.”</a:t>
            </a:r>
          </a:p>
          <a:p>
            <a:pPr marL="0" indent="0" algn="r">
              <a:buFont typeface="Arial" panose="020B0604020202020204" pitchFamily="34" charset="0"/>
              <a:buNone/>
            </a:pPr>
            <a:r>
              <a:rPr lang="en-US" dirty="0" smtClean="0"/>
              <a:t>-- President Lyndon B. </a:t>
            </a:r>
            <a:r>
              <a:rPr lang="en-US" dirty="0" err="1" smtClean="0"/>
              <a:t>Johson</a:t>
            </a:r>
            <a:endParaRPr lang="en-US" dirty="0" smtClean="0"/>
          </a:p>
        </p:txBody>
      </p:sp>
      <p:sp>
        <p:nvSpPr>
          <p:cNvPr id="29699" name="AutoShape 2" descr="data:image/jpeg;base64,/9j/4AAQSkZJRgABAQAAAQABAAD/2wCEAAkGBhQSEBUUExQWFRUVGBgYFxgYGBcXGhgXHBgXHBoaGBcYHSYeGhokGhgXHy8gIycpLCwsFh4xNTAqNSYrLCkBCQoKBQUFDQUFDSkYEhgpKSkpKSkpKSkpKSkpKSkpKSkpKSkpKSkpKSkpKSkpKSkpKSkpKSkpKSkpKSkpKSkpKf/AABEIALUBFgMBIgACEQEDEQH/xAAcAAAABwEBAAAAAAAAAAAAAAAAAQIDBAUGBwj/xABIEAABAwIDBQUEBgYIBQUAAAABAgMRACEEEjEFBkFRYRMicYGRMqGxwQcjQlLR8BQkYnLh8RYzNHOCkqKyQ1Njs9IVVJOjwv/EABQBAQAAAAAAAAAAAAAAAAAAAAD/xAAUEQEAAAAAAAAAAAAAAAAAAAAA/9oADAMBAAIRAxEAPwDoE0nNSEOA8QTxuPlSqBVJKqBNEaA5pJVQmhQHRUhTaTqAfG9BDCQZAgwB5CYEacTQLJptzBNqMqbQT1SD76cpOIxKG0KW4tKEJupSiEpA6k+lBRr3WyqBZUQBeCojwAI1vEk0rd3EvrecQsLhCRZRSog5iJkDx0rKbc+lRallGDSEo0DyxK1Hm2g2SOWaTxgaVkHsc+slS1qUTdRKje/HLEUHelMkXAE8yPwqIjaSM0do2STEIJUZ8gf4VwheKAH2vCT58dKl7K3udYIykqRI7qibEaZVapPhQd1DVyVJE3HOR1keNQ8AqEoBTcAA2FiOsc6w+y94RiGlOItkBzpUoqKUkEaE3SefwNavZm8zK0/WKQ24LKE2J4FKhqDQXgNKBpsLkSLjnRg0Dk0280FRrIuCDF4j0vSpoTQBtMC8dYFvC2sVndqY1PbqCzGgFiEwBbvGL8a0RNVm3tnlxvMhCVOp9jMAZmJF7fxFBUKc05n8+VDNabmLwJ04+NqjYNS8suApXJm0CxiPHmOtIOLPbhObu6aGDY3nTWPSgnrcHMe6abcdSRGYEcbg2Gunp51n8Q/mcJte8ZdOl/DzmpWy2FzngQJAklMmwIt8xFBcofCjCTJJHPj5VLbZUICVJgCIyfgoDyioSSoaJSIuIVofDLUp7ENhOdxQQB95RRBtbW9AttK0zKkkDmkjyHe8Ky29e+SSwrDJSsOglClGAAjiAQZJ4crUNq7+4ZAytFbh/ZJSPDMq5/hWD2ltXtnVuZQCszFyAenKgAM6X+Hqa1GwN8msKwEqQp1wLJCZAQBwJVqTPAWrGKcKtTQFBrdq/SVjHpCVBlJ4NiD/AJzf4VmXX1LMrUpRPFRJPvpqjFAc0KJRoUHoLtARYg8gFC5H8fSgiYEyDxEg++kIZI1IP+AA9ZIpygQiSLyOkg/KkNokmcwgkCTMi1+g19KGIxISUg6rMJ1ifEAx5x7qW2onUR5zQEkmcvegAd60HWw4yI486JSjmAuZkzAgRwPjThoqACeY9KEnmPT+NEaVQAacPz51yT6UNsrexxw2b6pgJGVJsXSMylEcVAKCemUxqa662LjxHxrz1tfFZ8ZiFffedP8A9iooLjYGxVPLyp0tz+NdY2fuay0wElCVKNyogcdax+4DaUpzWBPr0reIxk8ZoMPvR9H3dLjOovl5yTp10rBKwRScqgQetvzyr0GyJE1FxmyGXD320HxA86DhOBDmHeQ4gXSbjgocQeYIrb7GQh0G6gpJGZKTGXWJzC9uNaXaO6OHWQcuUjQi3u/OtZpvBhraC0SMq20rAPEpsY6g+40Go2RtBDZUDZKjIgSJGpEWAj4VdtPBQlNxzBB/JrMLPfA6HSLG3xvS0WUSkqHOCRJPOD099Bp83Q+78aSpapPdEcL/AMKqtn7SX2iULIIIME+1IE34KsDfW1W00Cs1tDSVK8aUDSCroT4D40DLmGQo5i2FKHMD529aW20lJKktgHiQlMnzFOp8CPSsf9IG/CsGUssR2yk51KUJDaSSEwk2KjBN7ADrQX+18EypJedRBSkjMo5QB65TyHGsRit9cM0hKUlalJEZWyIB6rIg+IB41gtpbYexCszzi3D+0ZjwGg8hUSg0+0N/8QuzcNJ6XV/mPyFZ3E4pbhlaio81En401RzQGKOm+1ou1NA9NDPTTYJIABJOgAJJ8hVsjdPFlIX+juBKiACpOW5MCc0EDrEUFeF0M1Tts7AdwjwZeACyEq7qswhRIBt52q13u3eawicOlBWXFpKnMykkDQQkJHOaDPqNCgKKg9AFgG19QbE6iI1m1hbSiW/lIBCiDJKjACQCBc876awKJxlJurh104/jRsLTACIAAEQCBHCOlAvD4lK05kKCkmRKTIMGDcWN6MqqM7hY9nNFgEJIAErkn3mRy0vFLab4woHQgqUR1gE3E6GgeJoxSTQAoDmhQGtAUC0ri8aEGvNallRzHUkqPiSSfeTXcd/GnDhApl1TS0OoXmSYlICpnnFjHSuX7ZxreLCHcqEv5il7JZLhJkOgcCbg9YNBe7l4tRR0HwNr+nure4FfE1m9hYFLWHTAuUgk/wA6lp3tYaVCyTxOUSB4meHKg2GFJGkU6pyNayg38wyIAcEESDIUOFjlNvOrP/1tC4AUDPFJBkUE/EvQD61jHVhWNQuDIQsCLxKkCT0ua0uL2igJudbeNZ3DmXXHDYEADjYqmY8hQSkOyoGCPZ1BHBWvgPiKCTYTMAX1Gp40BYzHMXN7m/S9qLslK7qfbXYfz5AcaC92RgQlIX9pQmPug3gDhNiasZptCIgawI9KXFApNHNITrQmgeTXBt+sb2u0sSrgHCgfuoAQB7j613ZABUkkAkG08JtadLV5322f1p/++d/3qoI4TSgmrDBbuvOIacCQlt5wNIWoiM99QJVAg3jhWga3MaaLwxLpJafZaBR3EKCwlRMqEix6RrQYhS6s2N18UtgvpYcLQE5gB7PFQE5inqBFbPbGAwKUJwrTLYdxCm8ihKlpRnBUvtCTbKFCJvNPbM3/AI2gGUoAZB7JJvNraaZeEUGW3X3LOLQXC8htAVlNitZtNhYRfiaj72bsnAvhvP2iFpC0LiMydDI4EGtFjGl4ZjHIw5UkoxQyZRJyqg5QB4geVO70YBeMcwjAUhLjbBU4pcgJkixAvMjSgz25e3EYV5S1z3kZUkCSCSPSr/fLexxKv0dOYXQpaifaGoEcpqj3j3VTg0tHtw4pajICSmAmLiSSRw8aVv7/AGlJ5tI+FBot/Ww7icAsfbSlJPgoH/8ARqo+kN4uY0JF8jaRHqfnWhwbPbsYBZv2Sr+ER8QKxG82M7TGvKBsVkDwFvlQV4oUQNCg9B5RRCkpVNElVAu3Km325EAD1Um/+Glk0lw90xqL0CVskjUgwLAkJJHTWltotf4z74FA0YNAYQPhTRdAKpSoBNyqDGkyDMnWLDWnaAoIW2WSWTlCSpJSoBROUwYIURJAIJEwYmeFZDeJhkd1LSUqUUrJhM2RkIIGkEeczW4fZC0lJmCOGo6g8I18q5lt/aSzi1tKUFBklCVAZc3EkieNha1qC83fAVDa/Zi3Uco41A29umGFkpW8hldzknKDyJSDB/etUPZOIIV4ER4cfz0rfbI2qY9qbaUHOMPuCX57J5ThEkrI7g5AqMR5TrpWh3f3SLGGfzqzOtzliY9mR7/hV/tXeRPaJYbGdxRkwQAkcyTRbNBU28TIKgRHIxag5LiVYnNmK8/Mgm3+YfKtVu9gnEhC1Fff1CjAtMR5jh8DU/F7HZLfbCc8CwVAnqON6ad2r2bpSRKEkIFjICbWI1k3jrQX2CwnaOZMxACZJm8SBaeN9TperzD4BDfsgg6EyST5mmNj4ItolcFarqjQDgny+NTs1ARbBsZPiSaScMNALH2tZI6ecUZdAUBe4J0sIjU9Zt4UYc16fhNudA2cLK5Olo1sdOHCKcZYKUmNTPGR0maI4gBIVeDGgPGIt504XBmjjE9LdaBbcymOd5tbpavPe8IjGYgf9Z3/AHqr0I2u/GxjSvP28/8AbsT/AH7nvWeHnQa/co58ChP/ACsYhflkV+NO7/2YcP8AzX2leMMgfKoP0cv/AFeKSeCUrHTurH4Ue+GLz7PwivvkH0b/AI0DuDRmxWytLsqHCbTE+tY1lBTiwm+ZL0eYcitG9j+yOy3fupVPhng/GrjGbogbRVi8yf0ckv694LiSgp5Zu9PI0C2NudivHPLzEJfAhOvswPhrWNe3ndOIW+g5VKGUCxhPAXq12diw7gtpLVHfUlQ8Sq1ZIUErGbRceWFOrKyLAngJ0HKr7f0fXtHmyj51mE1b7xbaGJcQUiAhtKBOpIFz60G03GxObBFMxlKr+U1zpxVzxuanbO2+4wy42iAHNTxHOPEVXg0DooUQoUHfhSXMQlJgqAMaTcwJJyi5sOVZ/HbeUqQ33E/e+0f/AAHv6iqZGJ71rnWZuD1Op+N6DVubwtAA99QIzAgQIuB7RHEGiTvG3MZVj/Jp61nGs7q20tkBaVFvuptlgKAUFZiQkFetiPC2uwe74SonupQqJbKUruDI7xAtMd0yBAiKBtjbLS4hRGaYzJKZyiTBNrC5vU1K50vOkX+FODZDIuU5iApMqJPdUZUm0DL04cKcQyltOVtISOSQAPdQNoaUeHranOwgST6US34vTBeKo5GKBt/2MytLnLwMaA8xoY41ybePCqaezGfrAh3ycTJ9FZh5V1rFOSlQrK797BL2FQ82JVhwpK08S1MyOZSbxyKuVBimdoaHlVw7tEhtKkrCEkwVfd8uJisaHYq42W4HE5XE52wZKeHLyNBZvpSWYZdCHQvMHCSSqxsYHLyEVC2VvhimlKQtYMmCo6eI8KjHCYYlSA65hHAe7dSmyOqdUzzEwbRTGIw2oL4eCUwFIEJ15wCevzoNRsp8rUlBvCipR4ZU3Jjlp61sNlbORdxTQCs3dJEHQT3TwmYMc6ym6K1tqUuIUQEiZEJgER4/hW7wuMlMnX88KCRNJmnkLSrh8qM4X7p8j+NAyDRikuAgwRFJSgAlXExPlQOzQJMd0X62H5imCyCnLePE851p1SQSDxEx0JEacbUDoWZ099cG31RG0sWP+sv3wa7ct9DI7yySQANVKVAjTietcR3zfz7RxKojM4TB1FhrQSd0dqIY/SCswFMLCeq+AHWmNo7WC8JhWhOZlKs/iTCfG1UodAoy8KCZtPahcaYaygBlJE8yoyT8Kef3pxC2AwV9zTTvEDQFXEVUrXJoCgcS6QCmTBgkcDGkigKSE0oJoDoCgBSgKAUoCgKUKAxQoUKDoKFQoSLEwBaJ1v8AhwoZLgA+0Ym2pPzmPSnmdkOKbUtSTbKpKYIMSO8I4AG03MnlUhvBLShwqQUqLai0q0gwQZTwt08NaDU7KxSBYJCREA/aIExKtTr7zVr2kVjm8b3EOj7QE39kmxHkbeVaHD4vMny9aCapymlri9MF2DRkymgPEJzCR50xh1kAilYZeoP5vRYdPteMDy/mPSgZxCoIM+1rUjZD6e8hRAJjLJEzpYfnWomISfz+PnTmyh9YEqEhyUEHmbpjrI91BzHfzdU4R4qCYZWbckE/Z/d5elZ7AbSUyqRpxFdc3xdfxWHDGFUgoclPaqlSnMqilQSUgpbbBBBdUbwYgXPDnWVIUUkEKSSkjiCDBHrQblzePDvJAdaStXDud6eh1Ph0pvCpQs9xMIQZMjj4dOVXO7Tjuz2XkPtJQUpVkxCAMxXlJDbigMwlUBJMCRl5VF2NgSMOnjmE/wA+tBd7ObiSDpr1Egj0JI86u2ybHW/WqzAJI1HMH8+WtW+HF4jSglx3qntuWnnVatVx41LQYF+FBMzTYi1R8QyEmxt1ilMniajPOZl+Hx/IoFJqFtPawa7o7zitE6xOhI+A8TpS8fjAy2pZ4aDmeHlx8BVPhsC4uFSpK1kqWokBSREJCUyQDc3NxMDSgAwi1qJKpVbMc10yJEnLrb2U3McBXNN/cMG9ovpGgKIm9uzRqTrXZsIz2aUoSLCSSVSb8Ta5Nct+kzAJ/TnXO2ZBUlv6vMsrEISLgIgSBIk0GMNEKPL1Hv8Awownr7qAhSqAA6+6jgcvU0AzUAqh5ClA0AFKAPKizdaOaAwmlDypINFNA5loUQoUHcNntpDYQkRk7pTMlJ1gnneixreVDiiDAQqdO8AJH8IjU1zVvaDqdFKE3sSB4wDc1o92cM480+4tSiEpyJEmCo95RjjCQP8AMaB1lxKCRM4d8gtrtCFnVKuAzHQniOtWWx8WW19muQfszMKHQ1WYZrs83dC2V2ca4QftJtbrHG+tPsZmilJKXWFkBpa+Nv6tauDg4aZgLXkANG4+AsCbm8X0n+NPNr94qkx+AU4yMgUh1uFtEqBBMXRIJJSRb31K2LtQPsIcFpmR91QsUnqDIoJDy8jiT96B/in8TUhAyiL+uvl5k+dV22MIHG1d4gxqLEcZB4GaioGMLYLb7K1f9ZkpJ6lbS4nrlFBdOoBHKPd1qO4hJlBGYceo4369KfZUoJCVFKlR3ilJSFHXupJJA8TwpnRXlQW+BwqGWw0mA2ntFI5IbHeMnkCVHwrgG8u1k4nFOvoTkSpUoGhyiAkn9owCfGuv777W7HZjpBhSmewH7zjgQf8ARmNcNIsYoOxb8sqOFypEFxaZ8SQAPUk+VI2XhQlAR048elXDbicThMK7wdS0v/K2ZHks+6ljCTJ4zQR0swo24n5+dTEt2mNIB+VR8ZgFuABLzjKkmZbyd4ciFpMX0I99Lw2zykgF11yNc6kx45UpSPdQSkD6weE+tqdXp1JA9aYw3tKPUAcLCKViMRC0JAuonyABk/nnQSiu0+lR1vZRJIAJi5j3mKfU4Bc8PQVnMYj9NbUv/hEKDP7cJMueBUAB0E8aCTtTI6ttKliJOjiUwQAoqJGuiUgTqs1JbxScyip1kX++D43Kr3NczwbKSAeQT6TToUkHiBPC038b+VB0xl5Fznak8ZTMcJvXHvpCWDtJ8ghQJQQQQR/Vo4gmrrtBreON/wAz/OspvGf1lZ55eX3RytQVp0pSRAv/ABpeGazLSm3eIAkwLnieFOY7FZymc2ZIyqJiDB7sAARAsZnSgaz0WakUYNAqaFFmHMU4igTSqEU4llX3VHwBPyoCCrEcKfwiU5pWJHETFvGo4qXmSWY0WFG9+8k8OkUCcUxlVFuYgg2Ol6OmAKFBfpFtRWn3Y3hRhklDxAadUcquAWAArNH2SLTwIrAjbSvuI/1f+VbjZm0IwbGZhtxOQEgpzEFRJJuJ48+NBPdw7jSg40vt8OZumFFI1vGo662qyDaMmYBKml2WkwUKB5jTW9RtlYNkyppsoI4NqUmLHhMVZIcMQoZhocwv5kX86BtsFkZmyVtRJROdSQOI4rTx5gc9aptk4xLWMcQ2oKae+tRBEBVs494PnVx+hNrRkbWULF0KmVIVw5EjoayG03uzxDZfa7J/NHaNklp8GylZRbPoToeYvQbxwkyI1TaqnY2O+scZ0VAcTb2k6HpY8P2qssO9ISryPmKodspLDiHwP6pcmOLSoCx1jX/DQalpWtNO+14ddPzzokniDIPHUEdDxB+dIf8Aj+fWgxX0rY4hDDMGFKU4TwlIygeWZR8xXPhXRPpSZzYdhzXK4pJ8FIke9Fc7TQdc3BxufAMJ/wCV2yfCXlFI9PiK06dPG9ZX6PcPkwCJsXCpzyKiB7gPWtO2ff8Am1AsGkNvXXH2YHmeHkIpvEPhCSqLJ0HMnQeZptpnKgA+0rvK6km/voJmHTAqA7jEpeU4pYCW0hsc8yjmVbwCBU9xYCdb/KqTZGJDnfQ2FOLJUXFg5UA6C+pgCwoFPIcxpyrSprDfakwt79hIFwk8Tytxta4lwCAkAZRCUiwSIgeAiwpxCI4knioxPlyHSoLys5DaOJlR5R150GCaYCR1UE5bHXiB4AE0TrMECIPEReZPSpG+W5jisUpTKwG1gLyFSoSs+3lAsASM3+IiqX+hmK++P/kVQWyQZ9o25A/GInpWT3lT+sqvNk3Ph1q3/oTifvI/zq/CqPbWzFsO5HIzZUqsZsdL0EFBgg8qN9zMoqkkm5J1miFKQ1mUBzIHrQabYuDQ0yHFhGZd5WEmBwACrA8fSnMU82vFYYgNqsoKTlRl1MSkW9aqt5XPrQ2PZbAAHWBNM7vNfrLfj8qDaf8AqTSf/biDEZGpHiIqk332ahKmn20hAeScyUiAHEGFEDgCCDaqParMPujko/Gr7bWInBYVJ1z5vLKBQW2x8mFZTdKVKAKlHLJJ4d4TAHKp2H3hazCXkC/3iB7rVk98Qe0b+6UW9b1QAUD+IUCtZ5qJ99JQuKSBrRigE0KFCg6evdDw9BUnAtfV9mY7spHgDrWgUuAel6y2GxKmjCiD/P8AGgGG2c4hedslJ4i5nyq/wWIXbODymDzpGFxMi0e+o+1wr9HeUCRDbh8whRoJuLbbXZSkTzlIIPxrN707PW5h1EQtTcKEKCgvKQdBo6AO6fEcbQ8Vsxta1jDYfCIbQsthbjPaqcWnLnKUyAlCSoCbkxNJd2W22420sYFtag6VOuMJShWUIKEhJcSEqMquDeg0GCd+rEwIgzMTHQ0/tBsLTPdNjNxccutZV3DsIS7nawWI7NkuhTAISlQUlOR4IcUmDmKhBzfVqqVg9iNKdSlKtmugkGGmUlSk2JCYfzi3SRQT92HcoVh1G7V251LSjbxymU+GWrhxX5+VZJDSm2WcQiSWi4CLnM0HVpUidScqQb8UitIHs4CkqzBQCkkcQRyOljyBtQVO+zWfZzusoKHI4jKoT7lGuVkSIGpsPE11/aLOfDPt/eacH+kn4gVyzYGG7XEso4FYJ8E94/CPOg7JsnDBphtEWQkJ8wIqalyooMJjxNHiMWG0KWbxoNJUTCR1kxQGv6x0JHso7yuqjoPIX8xUrN3p9BUTBnKjvEFajJI1JMEmOHKn1uQLAn0HGgrN6cf2eGcjUjKOHtEJsfOpOzJU2hKISkAC1gCNQPvHrVDvZirsNFIX2jmYpmBlQLknlmUPSrjD45ayAgBKYtaBHSgsVYVQsjMSdVqV3U+CdSelSG2w0mEjMQOgqGlh8m7qY/dv6zFTWGSnVRNBFwTZUnM4O+VKn1sB0iKfOFTypvDvypY5EfMfIVKFA0MCnlXKvpVaCcemOLDZ/wBSx8q68muT/S4P15v+4R/vcoMSKl7L/rUfvp+NRKfwa4Wk8iPiKCdt8frTv734UvYH9pb/AHvkakb2MxiSrgtKVD0g+8VH2Af1lr94UGqx2wcOsqWUKzKMnvkD0iqDettYU2csN5fqzzjUdCKZ2rtJ1LziQ4qAs2nhU/aj3a7PQs6pWD5kEH4CgsSy1iWW84JgSkpUEqE+0DaCJFNL3PacSQyVpcglOZSVJVHDQEE1lMPjVoEJUQOlXm7m2Fl5KVmbyDyI8KDPkEEg6ixHI0YqfvC0E4p6NMxPreoAFACKFHRUHY9oY2Glxrl8LmB5a1nWJLhKr6XPX50f6ZmnOoJQBKiTFgfiTAgVY4YNoMpEqMQTrPQaA++gscJmyiBkniq3onWl4/ZrjjLie0USptwAABIJKVACTJ18NaGGeuYgq4nUfnW9PrwiVD60lZ1gKUgf6TJ9aDPLZcaUst5VNuL7QtutYxstukDMULbaNiQJSQRItVZtTbjba0KdGGUsJcSplasSZCsuRSc7OYKhJ4AVqNtLRh8K66hu6E93MVKGYkJBVKtAVSfCuVHCgkqUsElOfNOZSzJEKKZKVk370QANJFBrdj7XZW4pxAw7Ki2UBhvtyXe8FZnFJaIIGUAZU2BM1M/REuqT9Qw0Q42rtG04la05VhUtpGGT3jESTxOtc+ZQUqzoJStuFJP7Q0ty4Guq7Kx3attuRAWkKidJAJEctaAtn4ZSGEZxlUc6lJI0zurXBHCxGulMbKZLZWxoEHOi3/DUTaeSVg+ShVq4OfTn+TVHtZfZOtOfZJ7NfHuqiDfkrLFBZsnvQRA0OkGeA59ZrB/R3swnEOLIsyMg/eJI/wBqT61r2cR3rkgCTfpz/lTO62DyYdSou8645HKVnL/pA9aC/CpMa3/N6iqc7V4In6tokqOoLnIfui3io1E2ptQMNiD9Y4cqBMn9pRB4Aepin9k4YNsNjipMknW9zJ4kk60E9Lsd6Nfhb8+dNO4lRBMwBqBE+twKbxGI4CZt+fKq/H4ruFMXoKntS7tFsIW2FJbJhwKUFZlmwy8YAPpV6N4HcxTmwBKdQtx5tQPVC2gRWJTh0O415binEdkEgKbUEkHQAEg8jWv3fxS31Ql3FupTbOoswONldnJ9aCyZ3wQkfXOYbNwDDinZHhlBBpS99MNxWU/vIWkepTAq4Q2tIsXPFSlK+dPIfXElU+Gb4GgrMC60shbK0rQoGSlQVyI086mzUV3BN5iUJShZ+0gBKjyzARmHjUpGg8L0Dya5T9Lw/XWuuHT/ANxyuqpNct+mEfrbH9x8HF0GEpaBSBS0UGvxGEOLwzSkEdogEQSAFDiJNgQRN+dVeBwDjOJa7RBTKgRoZHSDTOydsKZkRmSbxMQeYNScTtlK3ml5SAjUWPGbUDm3tiPl5xaWllKjIIEiLcqe2knscAho+0pQJHLU/Opf9JWSnVQ/w/gaoNs7T7ZYicqbCdfE0FfEcKtN22Sp8HgmST5VpGNrgoA7VJskQSOA61Hxm00oSTKZ4AZbnwFBn9tuZsQ4etQxQUqSTzvQFAdFQoUGuxjCXG1IPETPIi4IpxrHKlISbka3gAak+F/4zSZqr2ntFLYS2gicqc5HP7vlF+vhQbPBYzvpQn2dTe6vMfnhWlacSBKiPzyrmOysepICvtcPL3GrBvainFErURFyeAHQe6gtfpP2kf0FOScvbIzkaCErKZ5DNB8UisHsfeJTAUkEFKwcyFAFK5SUzGoIzTINanbm30nDFpY+qdIRJGYib59RJTAOtYXH7M7EpUHAtpxTnZkGFFCHFIzKSR3ScsxyNBP2ez+k4tppsBHaFLZglUd3vLvfgpcacBauuYXddLYCW3FQkBICkg2GklMcuVZD6McDh0NfpJJU+StszENgRISOakkEqPCQOJPQG8cDpQRXNlrjSRzSZ92vuqq2tsYutLbAgKED97gbx0q325vAMMypcZl2CEzEqIMA8hAJ8AaxuL2tiSc6n15wbBAAABExlMhQ6KB8qAmsQpxDaSIcXLa9SQpNlmBpEE+dXTuIS1CQCT9lAPDmTolPX0rO4FL3aKdK++qSTlT7UAE6ATECpeCaIXqVKUdeZ4SfGgjs7wvDGONBvtFkgShsLPZ6pAsSEX0teZvWwwONXAJZKDIspIHvE6W4UlhSsKyF9mpedcLS2mVJTBvlAJV3gBxjNUP+m+GFlFQM+yoZVf4gLCgc2ts5QBcBCUi6hBJOp7p4VmNo7QShOZRBgAhOg70ETxJv41N3g3nZSW3GlkkrKVIzkiMtlQTYzy5mq44gZlPMLUkkyCEoJFrlKlpJF5iIoLLdHdB1XauPoDaXFApCxKrTKingL8fSt1htnIaQEpJgcLD4CKweyd+X2z9cTiWoOcgAPMx9tWUAOIOoIvYgwQAdkztJLjaVtqC0LEpUDY/h1B0oJSX4MEkeOlKcxMX1FVynwoZVi3zqC+6polKpyKkDiRPWgmbRxIgqTAUAYpzZmM7VsL4GR6WJ6XrE7Z2yWFoE6Kkxa2kDoZrZbGjsEFOi8yx4LUVD3EUFik1y/wCmH+1Yf+5P/cV+NdIxeNbZbLjq0ttp1UowPAcSegk1yHf/AHpbxr7amQsIaQUZlDKVEqmQm8DxvQZkU4im59/xpQoHwKOmwulBygURSQKWb0mgOKEUKOgFGKEUBQHQoGhQapJql2/gEx2qe6qUhXJU2nofjQoUC8KZgchVmhqO6CeB/PrQoUDW+OECMMyRxdI9EVXYTCBzIhUEHDvRIByntFEEcjI1o6FBebn41KNmuvKQV9guQkKyTnCVe1BiCT/CnMP9I7rjiGmGm2c5SnOrM6RJiQFEJm/KhQoLTe5zLiW2rlLbSTJMqU46kLW4o8VQEp6BIiomEdJKc1wq3oAaFCgU02cykzeR3vXh503iNnKbKVF5agCITZIHp40KFBb4nYKyQrt1ydJ+zPKCKyGLT2ruVxS1kGJKp48iD8aFCg0yMI01gHkBsKzpiTEiSACLWI1B5iqVKglmAPsj3kUVCgf3Y2td/DlPtgOJcEBaIypyzBzJ0MG0g6zVbs/bq9n4xxDYzMqcRLRNu+AQUngoTE8QL0KFB1hbAULjlVZiWLFMyIMdNetFQoOc7yvAMyUglDmWT9pMEwYv01m9Lb+lLFwAlGHSAIADaoAAgAAr0AFChQUW8e8r+MWgvqByCEpSMqRJknLJ7x4nkAOFVYoUKBQpYoqFAsGjBoUKBaRSiL0KFAKMUKFAdGKFCgM0KFCg/9k="/>
          <p:cNvSpPr>
            <a:spLocks noChangeAspect="1" noChangeArrowheads="1"/>
          </p:cNvSpPr>
          <p:nvPr/>
        </p:nvSpPr>
        <p:spPr bwMode="auto">
          <a:xfrm>
            <a:off x="63500" y="-822325"/>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latin typeface="Arial" panose="020B0604020202020204" pitchFamily="34" charset="0"/>
            </a:endParaRPr>
          </a:p>
        </p:txBody>
      </p:sp>
      <p:sp>
        <p:nvSpPr>
          <p:cNvPr id="29700" name="AutoShape 4" descr="data:image/jpeg;base64,/9j/4AAQSkZJRgABAQAAAQABAAD/2wCEAAkGBhQSEBUUExQWFRUVGBgYFxgYGBcXGhgXHBgXHBoaGBcYHSYeGhokGhgXHy8gIycpLCwsFh4xNTAqNSYrLCkBCQoKBQUFDQUFDSkYEhgpKSkpKSkpKSkpKSkpKSkpKSkpKSkpKSkpKSkpKSkpKSkpKSkpKSkpKSkpKSkpKSkpKf/AABEIALUBFgMBIgACEQEDEQH/xAAcAAAABwEBAAAAAAAAAAAAAAAAAQIDBAUGBwj/xABIEAABAwIDBQUEBgYIBQUAAAABAgMRACEEEjEFBkFRYRMicYGRMqGxwQcjQlLR8BQkYnLh8RYzNHOCkqKyQ1Njs9IVVJOjwv/EABQBAQAAAAAAAAAAAAAAAAAAAAD/xAAUEQEAAAAAAAAAAAAAAAAAAAAA/9oADAMBAAIRAxEAPwDoE0nNSEOA8QTxuPlSqBVJKqBNEaA5pJVQmhQHRUhTaTqAfG9BDCQZAgwB5CYEacTQLJptzBNqMqbQT1SD76cpOIxKG0KW4tKEJupSiEpA6k+lBRr3WyqBZUQBeCojwAI1vEk0rd3EvrecQsLhCRZRSog5iJkDx0rKbc+lRallGDSEo0DyxK1Hm2g2SOWaTxgaVkHsc+slS1qUTdRKje/HLEUHelMkXAE8yPwqIjaSM0do2STEIJUZ8gf4VwheKAH2vCT58dKl7K3udYIykqRI7qibEaZVapPhQd1DVyVJE3HOR1keNQ8AqEoBTcAA2FiOsc6w+y94RiGlOItkBzpUoqKUkEaE3SefwNavZm8zK0/WKQ24LKE2J4FKhqDQXgNKBpsLkSLjnRg0Dk0280FRrIuCDF4j0vSpoTQBtMC8dYFvC2sVndqY1PbqCzGgFiEwBbvGL8a0RNVm3tnlxvMhCVOp9jMAZmJF7fxFBUKc05n8+VDNabmLwJ04+NqjYNS8suApXJm0CxiPHmOtIOLPbhObu6aGDY3nTWPSgnrcHMe6abcdSRGYEcbg2Gunp51n8Q/mcJte8ZdOl/DzmpWy2FzngQJAklMmwIt8xFBcofCjCTJJHPj5VLbZUICVJgCIyfgoDyioSSoaJSIuIVofDLUp7ENhOdxQQB95RRBtbW9AttK0zKkkDmkjyHe8Ky29e+SSwrDJSsOglClGAAjiAQZJ4crUNq7+4ZAytFbh/ZJSPDMq5/hWD2ltXtnVuZQCszFyAenKgAM6X+Hqa1GwN8msKwEqQp1wLJCZAQBwJVqTPAWrGKcKtTQFBrdq/SVjHpCVBlJ4NiD/AJzf4VmXX1LMrUpRPFRJPvpqjFAc0KJRoUHoLtARYg8gFC5H8fSgiYEyDxEg++kIZI1IP+AA9ZIpygQiSLyOkg/KkNokmcwgkCTMi1+g19KGIxISUg6rMJ1ifEAx5x7qW2onUR5zQEkmcvegAd60HWw4yI486JSjmAuZkzAgRwPjThoqACeY9KEnmPT+NEaVQAacPz51yT6UNsrexxw2b6pgJGVJsXSMylEcVAKCemUxqa662LjxHxrz1tfFZ8ZiFffedP8A9iooLjYGxVPLyp0tz+NdY2fuay0wElCVKNyogcdax+4DaUpzWBPr0reIxk8ZoMPvR9H3dLjOovl5yTp10rBKwRScqgQetvzyr0GyJE1FxmyGXD320HxA86DhOBDmHeQ4gXSbjgocQeYIrb7GQh0G6gpJGZKTGXWJzC9uNaXaO6OHWQcuUjQi3u/OtZpvBhraC0SMq20rAPEpsY6g+40Go2RtBDZUDZKjIgSJGpEWAj4VdtPBQlNxzBB/JrMLPfA6HSLG3xvS0WUSkqHOCRJPOD099Bp83Q+78aSpapPdEcL/AMKqtn7SX2iULIIIME+1IE34KsDfW1W00Cs1tDSVK8aUDSCroT4D40DLmGQo5i2FKHMD529aW20lJKktgHiQlMnzFOp8CPSsf9IG/CsGUssR2yk51KUJDaSSEwk2KjBN7ADrQX+18EypJedRBSkjMo5QB65TyHGsRit9cM0hKUlalJEZWyIB6rIg+IB41gtpbYexCszzi3D+0ZjwGg8hUSg0+0N/8QuzcNJ6XV/mPyFZ3E4pbhlaio81En401RzQGKOm+1ou1NA9NDPTTYJIABJOgAJJ8hVsjdPFlIX+juBKiACpOW5MCc0EDrEUFeF0M1Tts7AdwjwZeACyEq7qswhRIBt52q13u3eawicOlBWXFpKnMykkDQQkJHOaDPqNCgKKg9AFgG19QbE6iI1m1hbSiW/lIBCiDJKjACQCBc876awKJxlJurh104/jRsLTACIAAEQCBHCOlAvD4lK05kKCkmRKTIMGDcWN6MqqM7hY9nNFgEJIAErkn3mRy0vFLab4woHQgqUR1gE3E6GgeJoxSTQAoDmhQGtAUC0ri8aEGvNallRzHUkqPiSSfeTXcd/GnDhApl1TS0OoXmSYlICpnnFjHSuX7ZxreLCHcqEv5il7JZLhJkOgcCbg9YNBe7l4tRR0HwNr+nure4FfE1m9hYFLWHTAuUgk/wA6lp3tYaVCyTxOUSB4meHKg2GFJGkU6pyNayg38wyIAcEESDIUOFjlNvOrP/1tC4AUDPFJBkUE/EvQD61jHVhWNQuDIQsCLxKkCT0ua0uL2igJudbeNZ3DmXXHDYEADjYqmY8hQSkOyoGCPZ1BHBWvgPiKCTYTMAX1Gp40BYzHMXN7m/S9qLslK7qfbXYfz5AcaC92RgQlIX9pQmPug3gDhNiasZptCIgawI9KXFApNHNITrQmgeTXBt+sb2u0sSrgHCgfuoAQB7j613ZABUkkAkG08JtadLV5322f1p/++d/3qoI4TSgmrDBbuvOIacCQlt5wNIWoiM99QJVAg3jhWga3MaaLwxLpJafZaBR3EKCwlRMqEix6RrQYhS6s2N18UtgvpYcLQE5gB7PFQE5inqBFbPbGAwKUJwrTLYdxCm8ihKlpRnBUvtCTbKFCJvNPbM3/AI2gGUoAZB7JJvNraaZeEUGW3X3LOLQXC8htAVlNitZtNhYRfiaj72bsnAvhvP2iFpC0LiMydDI4EGtFjGl4ZjHIw5UkoxQyZRJyqg5QB4geVO70YBeMcwjAUhLjbBU4pcgJkixAvMjSgz25e3EYV5S1z3kZUkCSCSPSr/fLexxKv0dOYXQpaifaGoEcpqj3j3VTg0tHtw4pajICSmAmLiSSRw8aVv7/AGlJ5tI+FBot/Ww7icAsfbSlJPgoH/8ARqo+kN4uY0JF8jaRHqfnWhwbPbsYBZv2Sr+ER8QKxG82M7TGvKBsVkDwFvlQV4oUQNCg9B5RRCkpVNElVAu3Km325EAD1Um/+Glk0lw90xqL0CVskjUgwLAkJJHTWltotf4z74FA0YNAYQPhTRdAKpSoBNyqDGkyDMnWLDWnaAoIW2WSWTlCSpJSoBROUwYIURJAIJEwYmeFZDeJhkd1LSUqUUrJhM2RkIIGkEeczW4fZC0lJmCOGo6g8I18q5lt/aSzi1tKUFBklCVAZc3EkieNha1qC83fAVDa/Zi3Uco41A29umGFkpW8hldzknKDyJSDB/etUPZOIIV4ER4cfz0rfbI2qY9qbaUHOMPuCX57J5ThEkrI7g5AqMR5TrpWh3f3SLGGfzqzOtzliY9mR7/hV/tXeRPaJYbGdxRkwQAkcyTRbNBU28TIKgRHIxag5LiVYnNmK8/Mgm3+YfKtVu9gnEhC1Fff1CjAtMR5jh8DU/F7HZLfbCc8CwVAnqON6ad2r2bpSRKEkIFjICbWI1k3jrQX2CwnaOZMxACZJm8SBaeN9TperzD4BDfsgg6EyST5mmNj4ItolcFarqjQDgny+NTs1ARbBsZPiSaScMNALH2tZI6ecUZdAUBe4J0sIjU9Zt4UYc16fhNudA2cLK5Olo1sdOHCKcZYKUmNTPGR0maI4gBIVeDGgPGIt504XBmjjE9LdaBbcymOd5tbpavPe8IjGYgf9Z3/AHqr0I2u/GxjSvP28/8AbsT/AH7nvWeHnQa/co58ChP/ACsYhflkV+NO7/2YcP8AzX2leMMgfKoP0cv/AFeKSeCUrHTurH4Ue+GLz7PwivvkH0b/AI0DuDRmxWytLsqHCbTE+tY1lBTiwm+ZL0eYcitG9j+yOy3fupVPhng/GrjGbogbRVi8yf0ckv694LiSgp5Zu9PI0C2NudivHPLzEJfAhOvswPhrWNe3ndOIW+g5VKGUCxhPAXq12diw7gtpLVHfUlQ8Sq1ZIUErGbRceWFOrKyLAngJ0HKr7f0fXtHmyj51mE1b7xbaGJcQUiAhtKBOpIFz60G03GxObBFMxlKr+U1zpxVzxuanbO2+4wy42iAHNTxHOPEVXg0DooUQoUHfhSXMQlJgqAMaTcwJJyi5sOVZ/HbeUqQ33E/e+0f/AAHv6iqZGJ71rnWZuD1Op+N6DVubwtAA99QIzAgQIuB7RHEGiTvG3MZVj/Jp61nGs7q20tkBaVFvuptlgKAUFZiQkFetiPC2uwe74SonupQqJbKUruDI7xAtMd0yBAiKBtjbLS4hRGaYzJKZyiTBNrC5vU1K50vOkX+FODZDIuU5iApMqJPdUZUm0DL04cKcQyltOVtISOSQAPdQNoaUeHranOwgST6US34vTBeKo5GKBt/2MytLnLwMaA8xoY41ybePCqaezGfrAh3ycTJ9FZh5V1rFOSlQrK797BL2FQ82JVhwpK08S1MyOZSbxyKuVBimdoaHlVw7tEhtKkrCEkwVfd8uJisaHYq42W4HE5XE52wZKeHLyNBZvpSWYZdCHQvMHCSSqxsYHLyEVC2VvhimlKQtYMmCo6eI8KjHCYYlSA65hHAe7dSmyOqdUzzEwbRTGIw2oL4eCUwFIEJ15wCevzoNRsp8rUlBvCipR4ZU3Jjlp61sNlbORdxTQCs3dJEHQT3TwmYMc6ym6K1tqUuIUQEiZEJgER4/hW7wuMlMnX88KCRNJmnkLSrh8qM4X7p8j+NAyDRikuAgwRFJSgAlXExPlQOzQJMd0X62H5imCyCnLePE851p1SQSDxEx0JEacbUDoWZ099cG31RG0sWP+sv3wa7ct9DI7yySQANVKVAjTietcR3zfz7RxKojM4TB1FhrQSd0dqIY/SCswFMLCeq+AHWmNo7WC8JhWhOZlKs/iTCfG1UodAoy8KCZtPahcaYaygBlJE8yoyT8Kef3pxC2AwV9zTTvEDQFXEVUrXJoCgcS6QCmTBgkcDGkigKSE0oJoDoCgBSgKAUoCgKUKAxQoUKDoKFQoSLEwBaJ1v8AhwoZLgA+0Ym2pPzmPSnmdkOKbUtSTbKpKYIMSO8I4AG03MnlUhvBLShwqQUqLai0q0gwQZTwt08NaDU7KxSBYJCREA/aIExKtTr7zVr2kVjm8b3EOj7QE39kmxHkbeVaHD4vMny9aCapymlri9MF2DRkymgPEJzCR50xh1kAilYZeoP5vRYdPteMDy/mPSgZxCoIM+1rUjZD6e8hRAJjLJEzpYfnWomISfz+PnTmyh9YEqEhyUEHmbpjrI91BzHfzdU4R4qCYZWbckE/Z/d5elZ7AbSUyqRpxFdc3xdfxWHDGFUgoclPaqlSnMqilQSUgpbbBBBdUbwYgXPDnWVIUUkEKSSkjiCDBHrQblzePDvJAdaStXDud6eh1Ph0pvCpQs9xMIQZMjj4dOVXO7Tjuz2XkPtJQUpVkxCAMxXlJDbigMwlUBJMCRl5VF2NgSMOnjmE/wA+tBd7ObiSDpr1Egj0JI86u2ybHW/WqzAJI1HMH8+WtW+HF4jSglx3qntuWnnVatVx41LQYF+FBMzTYi1R8QyEmxt1ilMniajPOZl+Hx/IoFJqFtPawa7o7zitE6xOhI+A8TpS8fjAy2pZ4aDmeHlx8BVPhsC4uFSpK1kqWokBSREJCUyQDc3NxMDSgAwi1qJKpVbMc10yJEnLrb2U3McBXNN/cMG9ovpGgKIm9uzRqTrXZsIz2aUoSLCSSVSb8Ta5Nct+kzAJ/TnXO2ZBUlv6vMsrEISLgIgSBIk0GMNEKPL1Hv8Awownr7qAhSqAA6+6jgcvU0AzUAqh5ClA0AFKAPKizdaOaAwmlDypINFNA5loUQoUHcNntpDYQkRk7pTMlJ1gnneixreVDiiDAQqdO8AJH8IjU1zVvaDqdFKE3sSB4wDc1o92cM480+4tSiEpyJEmCo95RjjCQP8AMaB1lxKCRM4d8gtrtCFnVKuAzHQniOtWWx8WW19muQfszMKHQ1WYZrs83dC2V2ca4QftJtbrHG+tPsZmilJKXWFkBpa+Nv6tauDg4aZgLXkANG4+AsCbm8X0n+NPNr94qkx+AU4yMgUh1uFtEqBBMXRIJJSRb31K2LtQPsIcFpmR91QsUnqDIoJDy8jiT96B/in8TUhAyiL+uvl5k+dV22MIHG1d4gxqLEcZB4GaioGMLYLb7K1f9ZkpJ6lbS4nrlFBdOoBHKPd1qO4hJlBGYceo4369KfZUoJCVFKlR3ilJSFHXupJJA8TwpnRXlQW+BwqGWw0mA2ntFI5IbHeMnkCVHwrgG8u1k4nFOvoTkSpUoGhyiAkn9owCfGuv777W7HZjpBhSmewH7zjgQf8ARmNcNIsYoOxb8sqOFypEFxaZ8SQAPUk+VI2XhQlAR048elXDbicThMK7wdS0v/K2ZHks+6ljCTJ4zQR0swo24n5+dTEt2mNIB+VR8ZgFuABLzjKkmZbyd4ciFpMX0I99Lw2zykgF11yNc6kx45UpSPdQSkD6weE+tqdXp1JA9aYw3tKPUAcLCKViMRC0JAuonyABk/nnQSiu0+lR1vZRJIAJi5j3mKfU4Bc8PQVnMYj9NbUv/hEKDP7cJMueBUAB0E8aCTtTI6ttKliJOjiUwQAoqJGuiUgTqs1JbxScyip1kX++D43Kr3NczwbKSAeQT6TToUkHiBPC038b+VB0xl5Fznak8ZTMcJvXHvpCWDtJ8ghQJQQQQR/Vo4gmrrtBreON/wAz/OspvGf1lZ55eX3RytQVp0pSRAv/ABpeGazLSm3eIAkwLnieFOY7FZymc2ZIyqJiDB7sAARAsZnSgaz0WakUYNAqaFFmHMU4igTSqEU4llX3VHwBPyoCCrEcKfwiU5pWJHETFvGo4qXmSWY0WFG9+8k8OkUCcUxlVFuYgg2Ol6OmAKFBfpFtRWn3Y3hRhklDxAadUcquAWAArNH2SLTwIrAjbSvuI/1f+VbjZm0IwbGZhtxOQEgpzEFRJJuJ48+NBPdw7jSg40vt8OZumFFI1vGo662qyDaMmYBKml2WkwUKB5jTW9RtlYNkyppsoI4NqUmLHhMVZIcMQoZhocwv5kX86BtsFkZmyVtRJROdSQOI4rTx5gc9aptk4xLWMcQ2oKae+tRBEBVs494PnVx+hNrRkbWULF0KmVIVw5EjoayG03uzxDZfa7J/NHaNklp8GylZRbPoToeYvQbxwkyI1TaqnY2O+scZ0VAcTb2k6HpY8P2qssO9ISryPmKodspLDiHwP6pcmOLSoCx1jX/DQalpWtNO+14ddPzzokniDIPHUEdDxB+dIf8Aj+fWgxX0rY4hDDMGFKU4TwlIygeWZR8xXPhXRPpSZzYdhzXK4pJ8FIke9Fc7TQdc3BxufAMJ/wCV2yfCXlFI9PiK06dPG9ZX6PcPkwCJsXCpzyKiB7gPWtO2ff8Am1AsGkNvXXH2YHmeHkIpvEPhCSqLJ0HMnQeZptpnKgA+0rvK6km/voJmHTAqA7jEpeU4pYCW0hsc8yjmVbwCBU9xYCdb/KqTZGJDnfQ2FOLJUXFg5UA6C+pgCwoFPIcxpyrSprDfakwt79hIFwk8Tytxta4lwCAkAZRCUiwSIgeAiwpxCI4knioxPlyHSoLys5DaOJlR5R150GCaYCR1UE5bHXiB4AE0TrMECIPEReZPSpG+W5jisUpTKwG1gLyFSoSs+3lAsASM3+IiqX+hmK++P/kVQWyQZ9o25A/GInpWT3lT+sqvNk3Ph1q3/oTifvI/zq/CqPbWzFsO5HIzZUqsZsdL0EFBgg8qN9zMoqkkm5J1miFKQ1mUBzIHrQabYuDQ0yHFhGZd5WEmBwACrA8fSnMU82vFYYgNqsoKTlRl1MSkW9aqt5XPrQ2PZbAAHWBNM7vNfrLfj8qDaf8AqTSf/biDEZGpHiIqk332ahKmn20hAeScyUiAHEGFEDgCCDaqParMPujko/Gr7bWInBYVJ1z5vLKBQW2x8mFZTdKVKAKlHLJJ4d4TAHKp2H3hazCXkC/3iB7rVk98Qe0b+6UW9b1QAUD+IUCtZ5qJ99JQuKSBrRigE0KFCg6evdDw9BUnAtfV9mY7spHgDrWgUuAel6y2GxKmjCiD/P8AGgGG2c4hedslJ4i5nyq/wWIXbODymDzpGFxMi0e+o+1wr9HeUCRDbh8whRoJuLbbXZSkTzlIIPxrN707PW5h1EQtTcKEKCgvKQdBo6AO6fEcbQ8Vsxta1jDYfCIbQsthbjPaqcWnLnKUyAlCSoCbkxNJd2W22420sYFtag6VOuMJShWUIKEhJcSEqMquDeg0GCd+rEwIgzMTHQ0/tBsLTPdNjNxccutZV3DsIS7nawWI7NkuhTAISlQUlOR4IcUmDmKhBzfVqqVg9iNKdSlKtmugkGGmUlSk2JCYfzi3SRQT92HcoVh1G7V251LSjbxymU+GWrhxX5+VZJDSm2WcQiSWi4CLnM0HVpUidScqQb8UitIHs4CkqzBQCkkcQRyOljyBtQVO+zWfZzusoKHI4jKoT7lGuVkSIGpsPE11/aLOfDPt/eacH+kn4gVyzYGG7XEso4FYJ8E94/CPOg7JsnDBphtEWQkJ8wIqalyooMJjxNHiMWG0KWbxoNJUTCR1kxQGv6x0JHso7yuqjoPIX8xUrN3p9BUTBnKjvEFajJI1JMEmOHKn1uQLAn0HGgrN6cf2eGcjUjKOHtEJsfOpOzJU2hKISkAC1gCNQPvHrVDvZirsNFIX2jmYpmBlQLknlmUPSrjD45ayAgBKYtaBHSgsVYVQsjMSdVqV3U+CdSelSG2w0mEjMQOgqGlh8m7qY/dv6zFTWGSnVRNBFwTZUnM4O+VKn1sB0iKfOFTypvDvypY5EfMfIVKFA0MCnlXKvpVaCcemOLDZ/wBSx8q68muT/S4P15v+4R/vcoMSKl7L/rUfvp+NRKfwa4Wk8iPiKCdt8frTv734UvYH9pb/AHvkakb2MxiSrgtKVD0g+8VH2Af1lr94UGqx2wcOsqWUKzKMnvkD0iqDettYU2csN5fqzzjUdCKZ2rtJ1LziQ4qAs2nhU/aj3a7PQs6pWD5kEH4CgsSy1iWW84JgSkpUEqE+0DaCJFNL3PacSQyVpcglOZSVJVHDQEE1lMPjVoEJUQOlXm7m2Fl5KVmbyDyI8KDPkEEg6ixHI0YqfvC0E4p6NMxPreoAFACKFHRUHY9oY2Glxrl8LmB5a1nWJLhKr6XPX50f6ZmnOoJQBKiTFgfiTAgVY4YNoMpEqMQTrPQaA++gscJmyiBkniq3onWl4/ZrjjLie0USptwAABIJKVACTJ18NaGGeuYgq4nUfnW9PrwiVD60lZ1gKUgf6TJ9aDPLZcaUst5VNuL7QtutYxstukDMULbaNiQJSQRItVZtTbjba0KdGGUsJcSplasSZCsuRSc7OYKhJ4AVqNtLRh8K66hu6E93MVKGYkJBVKtAVSfCuVHCgkqUsElOfNOZSzJEKKZKVk370QANJFBrdj7XZW4pxAw7Ki2UBhvtyXe8FZnFJaIIGUAZU2BM1M/REuqT9Qw0Q42rtG04la05VhUtpGGT3jESTxOtc+ZQUqzoJStuFJP7Q0ty4Guq7Kx3attuRAWkKidJAJEctaAtn4ZSGEZxlUc6lJI0zurXBHCxGulMbKZLZWxoEHOi3/DUTaeSVg+ShVq4OfTn+TVHtZfZOtOfZJ7NfHuqiDfkrLFBZsnvQRA0OkGeA59ZrB/R3swnEOLIsyMg/eJI/wBqT61r2cR3rkgCTfpz/lTO62DyYdSou8645HKVnL/pA9aC/CpMa3/N6iqc7V4In6tokqOoLnIfui3io1E2ptQMNiD9Y4cqBMn9pRB4Aepin9k4YNsNjipMknW9zJ4kk60E9Lsd6Nfhb8+dNO4lRBMwBqBE+twKbxGI4CZt+fKq/H4ruFMXoKntS7tFsIW2FJbJhwKUFZlmwy8YAPpV6N4HcxTmwBKdQtx5tQPVC2gRWJTh0O415binEdkEgKbUEkHQAEg8jWv3fxS31Ql3FupTbOoswONldnJ9aCyZ3wQkfXOYbNwDDinZHhlBBpS99MNxWU/vIWkepTAq4Q2tIsXPFSlK+dPIfXElU+Gb4GgrMC60shbK0rQoGSlQVyI086mzUV3BN5iUJShZ+0gBKjyzARmHjUpGg8L0Dya5T9Lw/XWuuHT/ANxyuqpNct+mEfrbH9x8HF0GEpaBSBS0UGvxGEOLwzSkEdogEQSAFDiJNgQRN+dVeBwDjOJa7RBTKgRoZHSDTOydsKZkRmSbxMQeYNScTtlK3ml5SAjUWPGbUDm3tiPl5xaWllKjIIEiLcqe2knscAho+0pQJHLU/Opf9JWSnVQ/w/gaoNs7T7ZYicqbCdfE0FfEcKtN22Sp8HgmST5VpGNrgoA7VJskQSOA61Hxm00oSTKZ4AZbnwFBn9tuZsQ4etQxQUqSTzvQFAdFQoUGuxjCXG1IPETPIi4IpxrHKlISbka3gAak+F/4zSZqr2ntFLYS2gicqc5HP7vlF+vhQbPBYzvpQn2dTe6vMfnhWlacSBKiPzyrmOysepICvtcPL3GrBvainFErURFyeAHQe6gtfpP2kf0FOScvbIzkaCErKZ5DNB8UisHsfeJTAUkEFKwcyFAFK5SUzGoIzTINanbm30nDFpY+qdIRJGYib59RJTAOtYXH7M7EpUHAtpxTnZkGFFCHFIzKSR3ScsxyNBP2ez+k4tppsBHaFLZglUd3vLvfgpcacBauuYXddLYCW3FQkBICkg2GklMcuVZD6McDh0NfpJJU+StszENgRISOakkEqPCQOJPQG8cDpQRXNlrjSRzSZ92vuqq2tsYutLbAgKED97gbx0q325vAMMypcZl2CEzEqIMA8hAJ8AaxuL2tiSc6n15wbBAAABExlMhQ6KB8qAmsQpxDaSIcXLa9SQpNlmBpEE+dXTuIS1CQCT9lAPDmTolPX0rO4FL3aKdK++qSTlT7UAE6ATECpeCaIXqVKUdeZ4SfGgjs7wvDGONBvtFkgShsLPZ6pAsSEX0teZvWwwONXAJZKDIspIHvE6W4UlhSsKyF9mpedcLS2mVJTBvlAJV3gBxjNUP+m+GFlFQM+yoZVf4gLCgc2ts5QBcBCUi6hBJOp7p4VmNo7QShOZRBgAhOg70ETxJv41N3g3nZSW3GlkkrKVIzkiMtlQTYzy5mq44gZlPMLUkkyCEoJFrlKlpJF5iIoLLdHdB1XauPoDaXFApCxKrTKingL8fSt1htnIaQEpJgcLD4CKweyd+X2z9cTiWoOcgAPMx9tWUAOIOoIvYgwQAdkztJLjaVtqC0LEpUDY/h1B0oJSX4MEkeOlKcxMX1FVynwoZVi3zqC+6polKpyKkDiRPWgmbRxIgqTAUAYpzZmM7VsL4GR6WJ6XrE7Z2yWFoE6Kkxa2kDoZrZbGjsEFOi8yx4LUVD3EUFik1y/wCmH+1Yf+5P/cV+NdIxeNbZbLjq0ttp1UowPAcSegk1yHf/AHpbxr7amQsIaQUZlDKVEqmQm8DxvQZkU4im59/xpQoHwKOmwulBygURSQKWb0mgOKEUKOgFGKEUBQHQoGhQapJql2/gEx2qe6qUhXJU2nofjQoUC8KZgchVmhqO6CeB/PrQoUDW+OECMMyRxdI9EVXYTCBzIhUEHDvRIByntFEEcjI1o6FBebn41KNmuvKQV9guQkKyTnCVe1BiCT/CnMP9I7rjiGmGm2c5SnOrM6RJiQFEJm/KhQoLTe5zLiW2rlLbSTJMqU46kLW4o8VQEp6BIiomEdJKc1wq3oAaFCgU02cykzeR3vXh503iNnKbKVF5agCITZIHp40KFBb4nYKyQrt1ydJ+zPKCKyGLT2ruVxS1kGJKp48iD8aFCg0yMI01gHkBsKzpiTEiSACLWI1B5iqVKglmAPsj3kUVCgf3Y2td/DlPtgOJcEBaIypyzBzJ0MG0g6zVbs/bq9n4xxDYzMqcRLRNu+AQUngoTE8QL0KFB1hbAULjlVZiWLFMyIMdNetFQoOc7yvAMyUglDmWT9pMEwYv01m9Lb+lLFwAlGHSAIADaoAAgAAr0AFChQUW8e8r+MWgvqByCEpSMqRJknLJ7x4nkAOFVYoUKBQpYoqFAsGjBoUKBaRSiL0KFAKMUKFAdGKFCgM0KFCg/9k="/>
          <p:cNvSpPr>
            <a:spLocks noChangeAspect="1" noChangeArrowheads="1"/>
          </p:cNvSpPr>
          <p:nvPr/>
        </p:nvSpPr>
        <p:spPr bwMode="auto">
          <a:xfrm>
            <a:off x="215900" y="-669925"/>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latin typeface="Arial" panose="020B0604020202020204" pitchFamily="34" charset="0"/>
            </a:endParaRPr>
          </a:p>
        </p:txBody>
      </p:sp>
      <p:pic>
        <p:nvPicPr>
          <p:cNvPr id="29701" name="Picture 6" descr="http://t3.gstatic.com/images?q=tbn:ANd9GcRJmsbL6yS-vQQtveoCp_D25fHwYlqpDR4e8IlhM7vNfQR6Hp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05000"/>
            <a:ext cx="39624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378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p:txBody>
          <a:bodyPr/>
          <a:lstStyle/>
          <a:p>
            <a:pPr eaLnBrk="1" hangingPunct="1"/>
            <a:r>
              <a:rPr lang="en-US" smtClean="0"/>
              <a:t>Nixon Years: 1969-1974</a:t>
            </a:r>
          </a:p>
        </p:txBody>
      </p:sp>
      <p:sp>
        <p:nvSpPr>
          <p:cNvPr id="3" name="Subtitle 2"/>
          <p:cNvSpPr>
            <a:spLocks noGrp="1"/>
          </p:cNvSpPr>
          <p:nvPr>
            <p:ph type="subTitle" idx="1"/>
          </p:nvPr>
        </p:nvSpPr>
        <p:spPr/>
        <p:txBody>
          <a:bodyPr/>
          <a:lstStyle/>
          <a:p>
            <a:pPr eaLnBrk="1" hangingPunct="1">
              <a:buFont typeface="Arial" charset="0"/>
              <a:buNone/>
              <a:defRPr/>
            </a:pPr>
            <a:r>
              <a:rPr lang="en-US" dirty="0" smtClean="0"/>
              <a:t>US History</a:t>
            </a:r>
            <a:endParaRPr lang="en-US" dirty="0"/>
          </a:p>
        </p:txBody>
      </p:sp>
    </p:spTree>
    <p:extLst>
      <p:ext uri="{BB962C8B-B14F-4D97-AF65-F5344CB8AC3E}">
        <p14:creationId xmlns:p14="http://schemas.microsoft.com/office/powerpoint/2010/main" val="232659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pPr eaLnBrk="1" hangingPunct="1"/>
            <a:r>
              <a:rPr lang="en-US" smtClean="0"/>
              <a:t>I.  Nixon Moves to End the War</a:t>
            </a:r>
          </a:p>
        </p:txBody>
      </p:sp>
      <p:sp>
        <p:nvSpPr>
          <p:cNvPr id="28675" name="Content Placeholder 2"/>
          <p:cNvSpPr>
            <a:spLocks noGrp="1"/>
          </p:cNvSpPr>
          <p:nvPr>
            <p:ph idx="1"/>
          </p:nvPr>
        </p:nvSpPr>
        <p:spPr>
          <a:xfrm>
            <a:off x="0" y="1371600"/>
            <a:ext cx="8229600" cy="4525963"/>
          </a:xfrm>
        </p:spPr>
        <p:txBody>
          <a:bodyPr/>
          <a:lstStyle/>
          <a:p>
            <a:pPr eaLnBrk="1" hangingPunct="1">
              <a:buFont typeface="Arial" charset="0"/>
              <a:buChar char="•"/>
              <a:defRPr/>
            </a:pPr>
            <a:r>
              <a:rPr lang="en-US" dirty="0" smtClean="0"/>
              <a:t>A.  Detente</a:t>
            </a:r>
          </a:p>
          <a:p>
            <a:pPr lvl="1" eaLnBrk="1" hangingPunct="1">
              <a:buFont typeface="Arial" charset="0"/>
              <a:buChar char="–"/>
              <a:defRPr/>
            </a:pPr>
            <a:r>
              <a:rPr lang="en-US" dirty="0" smtClean="0"/>
              <a:t>1.  Peace talks w/ China</a:t>
            </a:r>
          </a:p>
          <a:p>
            <a:pPr marL="457200" lvl="1" indent="0" eaLnBrk="1" hangingPunct="1">
              <a:buFont typeface="Arial" charset="0"/>
              <a:buNone/>
              <a:defRPr/>
            </a:pPr>
            <a:r>
              <a:rPr lang="en-US" dirty="0"/>
              <a:t> </a:t>
            </a:r>
            <a:r>
              <a:rPr lang="en-US" dirty="0" smtClean="0"/>
              <a:t>        and Soviets</a:t>
            </a:r>
          </a:p>
          <a:p>
            <a:pPr eaLnBrk="1" hangingPunct="1">
              <a:buFont typeface="Arial" charset="0"/>
              <a:buChar char="•"/>
              <a:defRPr/>
            </a:pPr>
            <a:r>
              <a:rPr lang="en-US" dirty="0" smtClean="0"/>
              <a:t>B.  </a:t>
            </a:r>
            <a:r>
              <a:rPr lang="en-US" dirty="0" err="1" smtClean="0"/>
              <a:t>Vietnamization</a:t>
            </a:r>
            <a:endParaRPr lang="en-US" dirty="0" smtClean="0"/>
          </a:p>
          <a:p>
            <a:pPr lvl="1" eaLnBrk="1" hangingPunct="1">
              <a:buFont typeface="Arial" charset="0"/>
              <a:buChar char="–"/>
              <a:defRPr/>
            </a:pPr>
            <a:r>
              <a:rPr lang="en-US" dirty="0" smtClean="0"/>
              <a:t>1.  gradual withdrawal</a:t>
            </a:r>
          </a:p>
          <a:p>
            <a:pPr lvl="1" eaLnBrk="1" hangingPunct="1">
              <a:buFont typeface="Arial" charset="0"/>
              <a:buChar char="–"/>
              <a:defRPr/>
            </a:pPr>
            <a:r>
              <a:rPr lang="en-US" dirty="0" smtClean="0"/>
              <a:t>2. hand over to S. Vietnamese</a:t>
            </a:r>
          </a:p>
          <a:p>
            <a:pPr marL="457200" lvl="1" indent="0" eaLnBrk="1" hangingPunct="1">
              <a:buFont typeface="Arial" charset="0"/>
              <a:buNone/>
              <a:defRPr/>
            </a:pPr>
            <a:endParaRPr lang="en-US" dirty="0" smtClean="0"/>
          </a:p>
        </p:txBody>
      </p:sp>
      <p:pic>
        <p:nvPicPr>
          <p:cNvPr id="33796" name="Picture 5" descr="http://1.bp.blogspot.com/_XyS35C7C6w8/S8e5JX36W5I/AAAAAAAABD8/kGBNRcotlA8/s1600/Henry-kissinger-35-070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43989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89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dirty="0" smtClean="0"/>
              <a:t>II. Turmoil at Home Continues</a:t>
            </a:r>
          </a:p>
        </p:txBody>
      </p:sp>
      <p:sp>
        <p:nvSpPr>
          <p:cNvPr id="22531" name="Content Placeholder 2"/>
          <p:cNvSpPr>
            <a:spLocks noGrp="1"/>
          </p:cNvSpPr>
          <p:nvPr>
            <p:ph idx="1"/>
          </p:nvPr>
        </p:nvSpPr>
        <p:spPr>
          <a:xfrm>
            <a:off x="0" y="914400"/>
            <a:ext cx="8229600" cy="4525963"/>
          </a:xfrm>
        </p:spPr>
        <p:txBody>
          <a:bodyPr/>
          <a:lstStyle/>
          <a:p>
            <a:pPr eaLnBrk="1" hangingPunct="1"/>
            <a:r>
              <a:rPr lang="en-US" smtClean="0"/>
              <a:t>A. Invasion of Cambodia (April ’70)</a:t>
            </a:r>
          </a:p>
          <a:p>
            <a:pPr lvl="1" eaLnBrk="1" hangingPunct="1"/>
            <a:r>
              <a:rPr lang="en-US" smtClean="0"/>
              <a:t>1.  Public saw this as widening war</a:t>
            </a:r>
          </a:p>
          <a:p>
            <a:pPr lvl="1" eaLnBrk="1" hangingPunct="1"/>
            <a:r>
              <a:rPr lang="en-US" smtClean="0"/>
              <a:t>2.  4 Dead in Ohio (Kent State)</a:t>
            </a:r>
          </a:p>
          <a:p>
            <a:pPr lvl="1" eaLnBrk="1" hangingPunct="1"/>
            <a:r>
              <a:rPr lang="en-US" smtClean="0"/>
              <a:t>3.  2 killed at Jackson State</a:t>
            </a:r>
          </a:p>
        </p:txBody>
      </p:sp>
      <p:pic>
        <p:nvPicPr>
          <p:cNvPr id="22532" name="Picture 5" descr="http://chandrakantha.com/articles/indian_music/filmi_sangeet/media/1970_kent_state_shoo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0"/>
            <a:ext cx="4689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031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76200" y="274638"/>
            <a:ext cx="8229600" cy="4525962"/>
          </a:xfrm>
        </p:spPr>
        <p:txBody>
          <a:bodyPr/>
          <a:lstStyle/>
          <a:p>
            <a:pPr eaLnBrk="1" hangingPunct="1">
              <a:buFont typeface="Arial" charset="0"/>
              <a:buChar char="•"/>
              <a:defRPr/>
            </a:pPr>
            <a:r>
              <a:rPr lang="en-US" dirty="0" smtClean="0"/>
              <a:t>B.  Draft and deferments</a:t>
            </a:r>
          </a:p>
          <a:p>
            <a:pPr lvl="1" eaLnBrk="1" hangingPunct="1">
              <a:buFont typeface="Arial" charset="0"/>
              <a:buChar char="–"/>
              <a:defRPr/>
            </a:pPr>
            <a:r>
              <a:rPr lang="en-US" dirty="0" smtClean="0"/>
              <a:t>1.   students dodge draft</a:t>
            </a:r>
          </a:p>
          <a:p>
            <a:pPr lvl="2" eaLnBrk="1" hangingPunct="1">
              <a:buFont typeface="Arial" charset="0"/>
              <a:buChar char="•"/>
              <a:defRPr/>
            </a:pPr>
            <a:r>
              <a:rPr lang="en-US" dirty="0" smtClean="0"/>
              <a:t>a.  Leave country</a:t>
            </a:r>
          </a:p>
          <a:p>
            <a:pPr lvl="2" eaLnBrk="1" hangingPunct="1">
              <a:buFont typeface="Arial" charset="0"/>
              <a:buChar char="•"/>
              <a:defRPr/>
            </a:pPr>
            <a:r>
              <a:rPr lang="en-US" dirty="0" smtClean="0"/>
              <a:t>b.  Enter college to get deferments</a:t>
            </a:r>
          </a:p>
          <a:p>
            <a:pPr lvl="2" eaLnBrk="1" hangingPunct="1">
              <a:buFont typeface="Arial" charset="0"/>
              <a:buChar char="•"/>
              <a:defRPr/>
            </a:pPr>
            <a:r>
              <a:rPr lang="en-US" dirty="0" smtClean="0"/>
              <a:t>c.  conscientious objectors</a:t>
            </a:r>
          </a:p>
          <a:p>
            <a:pPr lvl="2" eaLnBrk="1" hangingPunct="1">
              <a:buFont typeface="Arial" charset="0"/>
              <a:buChar char="•"/>
              <a:defRPr/>
            </a:pPr>
            <a:r>
              <a:rPr lang="en-US" dirty="0" smtClean="0"/>
              <a:t>d. refused to register/burned draft cards</a:t>
            </a:r>
          </a:p>
          <a:p>
            <a:pPr lvl="1" eaLnBrk="1" hangingPunct="1">
              <a:buFont typeface="Arial" charset="0"/>
              <a:buChar char="–"/>
              <a:defRPr/>
            </a:pPr>
            <a:r>
              <a:rPr lang="en-US" dirty="0" smtClean="0"/>
              <a:t>2. 50,000 per month drafted in ‘67</a:t>
            </a:r>
          </a:p>
          <a:p>
            <a:pPr lvl="1" eaLnBrk="1" hangingPunct="1">
              <a:buFont typeface="Arial" charset="0"/>
              <a:buChar char="–"/>
              <a:defRPr/>
            </a:pPr>
            <a:r>
              <a:rPr lang="en-US" dirty="0" smtClean="0"/>
              <a:t>3. burden falls on poor/minorities</a:t>
            </a:r>
          </a:p>
          <a:p>
            <a:pPr marL="914400" lvl="2" indent="0" eaLnBrk="1" hangingPunct="1">
              <a:buFont typeface="Arial" charset="0"/>
              <a:buNone/>
              <a:defRPr/>
            </a:pPr>
            <a:endParaRPr lang="en-US" dirty="0" smtClean="0"/>
          </a:p>
          <a:p>
            <a:pPr>
              <a:buFont typeface="Arial" charset="0"/>
              <a:buChar char="•"/>
              <a:defRPr/>
            </a:pPr>
            <a:endParaRPr lang="en-US" dirty="0" smtClean="0"/>
          </a:p>
        </p:txBody>
      </p:sp>
      <p:pic>
        <p:nvPicPr>
          <p:cNvPr id="39939" name="Picture 2" descr="http://t3.gstatic.com/images?q=tbn:ANd9GcTyLCpX7AbIzloRhcKhswZuhZOdEhUlAxelWLjQRFZyDXf1FK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AutoShape 4" descr="data:image/jpeg;base64,/9j/4AAQSkZJRgABAQAAAQABAAD/2wCEAAkGBhQSERUUEhQWFBQWFx0YGBQXGBkXFRcXHRcdGBQXGBgXGyYeFxkjGhcVHy8gJScpLCwsFR4xNTAqNSYrLCkBCQoKBQUFDQUFDSkYEhgpKSkpKSkpKSkpKSkpKSkpKSkpKSkpKSkpKSkpKSkpKSkpKSkpKSkpKSkpKSkpKSkpKf/AABEIALoBDwMBIgACEQEDEQH/xAAcAAACAwEBAQEAAAAAAAAAAAAEBQIDBgEABwj/xABGEAACAQIEAwQHBQcEAAQHAQABAhEAAwQSITEFQVEGImFxEzKBkaGxwSNCUnLRBxRigqKy8BUzkuEkU3PSNGODo8Li8Rb/xAAUAQEAAAAAAAAAAAAAAAAAAAAA/8QAFBEBAAAAAAAAAAAAAAAAAAAAAP/aAAwDAQACEQMRAD8AydzjuHe06KSHIgKykSfA7TU8L2YBsLqM0eWu5rM3+D3FEgTt6upGk7Vc3HcTb09I48GAP9woG9zs867EVlskMZ601XtZiAfWU6c0X6RRuH4Zaa2bjEST+IQKDO4pYy+VeK93zNOOLWEuugskEBYJG0ih8bwxkC+U0AGXaqHX50aU0oQrp7aAyyvdX2j5123hxmOnSu2PVX8x+tX2V1b2fKgjgzuaJCS8UPhBoaIYxcoHHDmy3FHhWzwGIWIKqT4gTWEwz/aDyHyp5ZxkNFANxy4M4j8RrOcRbv8AtHzpvxO7LD8xpNxAd/3fOglhB9qPzV5F/wDDt5tUsGv2o/NXbH/w7+ZoFGKXv+aIf6f+qrVDNHMgzpPO0vwJFHjh6lSZ5UCxB8vpVBXvHyPyolOX+cqqYd//ADpQDMtRVd6tK11E1PsoKo38vpVA5/5zoojWh43oKjXIrpr1Byu16vUHjXBXTXhQcivCpRXooPpKWO9HTN8EUVTxXBBzbRtQd/dOhpxbszJ6hz73gfCqMdYi+B+G2T/TQZLF8AzXctqBCKTJPMdaEu8CuqPVnvRAIJ2n3VscHZ+3u+GVfcor2Mt/Nj7kj60GHwOKa2WAAnxGoPl+tF2eOMdLve8YgwNtqd8NwSsjllBmTqPP9KXYngK6ZSVhCx59dumxoLvT2bixtpzHPz/7pAtiQfM/Oihwu4k906bkbaCdxRPD+Ekga8poKuE4U3IA5MJ9tNcJwYh3D6acvKq+zKFblxT/AAn+qn10d9/BfpQJMLwBsu42BruL4URcEEagHWn2DTQflX5VW9kNcWfwUC1MB3xHJQTTK7gxIIkGBVigafkq0H+0UAN7CgAyPvc99RNKOJb+7+6n+ObQ/mH9tZ/iY1Hs/uoOWx9qn5qFvP6FWsspNyTmVfuGfVY/i8BtT3g2HK3DeOi2kuXFYzlNxU7iyAdczKR4gVo+yPA7fo1R7YYnVpEkk6mTQfOnwTnKcjKUXLEE5hJIO3jUf3g7V90s9jrWhD3AAICzy5V8k/aHwxbGNZV5gE+JkiY5SIoECDaqyO8PZV1saCqn3oKytdtJ3j5D51OK6g7w8vrQD3B3vb9aGI73+dKLxHrHzoV/WoKTUxYJEgGP1mPkaga1fD+1sBWFi0fQWlULlJzhXkO55MpMg7UGTr1EY++HuMyggMZg9ee1UUHK8K7XKCRFcqRrlB9jwtruD/01+JmqL6TiLnhbA95ApwMNAA/IPcKX2km/eP8AEi/GgD4Zam5ePW4fhVXElhSeiMfeyijODL3Wb8TsfiaE43/tv+UD3ux+lAFgbUWD5f8A4z9arxtuCR0t/wDu/WmItRajqSPiB9KaYXsbexDMxi3bKgBm3OoJhRr1oMpiB3H/AJvotFqsL5A/AVsX/ZshUr+8ak/gEetmPOg+J9hsQiMUAu6H1N/cfpQYTgQ+2Y9dPdFaG9b71z8lLeHcNuWnX0iMhLGcwI50+xFjW5+QfOgpwtvQeQ+VUZPtLfitN8PhTlHkPlQN6zD2j4UApHdX8hq0Db8orzL3F8mqxV2/LQB4td/Mf20i4sNR5D+4U+xu/tHypDxjceX1FA74fcDWRbMf7uYidY7pGnMSPhTG5dxWHZXtsrJOikRp5g6H9DSPha98mNAo16EtoPCYPurQ4dnuPbVQAA06jMCOYiQQfKg2ljjVwX/QvYuEQpF5YNsyoPXMIJImOVfGe31wtj7rFpJgkRGTTupudly+819T7XdsP3Ox6VAr3GfIisCon78jeAAT7utfEMXfa47O5lnJZj1JMk++aAm2O6KpuDWiba9we2qb41PtoIEa14esvtqRFRbdT4/SgqxQ73+dKDurqP8AOdHYneg741oBiu9MOGW1Ntw0jOyWwRyklp8RKCgCdTVsxb/nB9yn9aCvLXKkzSZ6614CgjXBUoqJoOvtVU1cw7tUxQfoq7a1H5qR4Je9db/5pP8AxBNae+neHkTWawoixcbqbh+EUFPCUi0viCffQXGElAPxPbHwk/OmVgZba+CUTguC+nvJm/27bZ38cqqqr7T8AaA/s72fHo0vXlkbonUkyGbw8KZYvFZiMxO+w2o21xFl0AGXkCNAOlVNxy0TFy1zOqwdtZgwaClsU2mUyPH/ALq+xxQqR3dPCirX7u4GVwJ2B7p/qq1uFganMB13HvAIoCHspcWSAeulLr/Zmw5MgKToSNJFH2LQUd0k+0EfCK5iCgHeLecSKCeF7M2ggG+lZXtN2YZWU21JCnWKf/6kU0De+hMZxZgZJkdQaDAYnDFbeogjMIOnWpKmi/lrW3scraOsg9QCDQV/BWTsoXyJEezagx+PHe91K8Twq7iLipZQu0cthqNWY6KPE1tr/AlI+zX0l0+qLrFbXtFsSfaYpPxfifFLdvIlhLdsAgmwisPOFmD4xQEcN4ajG7hFebtsqzuD3C5X1B1CjSf4iac9i8LcJKZreUT/ABZo0JQjcV867HcW/d8SS8kXAUIMzmIJSeclhH81fUrV63w/CPcIBNlS1ptZZisBT/OTptB8KDF/tFsnEXnW20iy2VZ2OUEXIjYlifdWCxWDdPWUjx5e/atfaunKGY6sJJ6sdT7ya82v6Rp7jQZ3Dr3BVF0aj21o2wamFgAtMRpsN49tIcVaIMcwf/7QUOPp8qrcer+ar7ifIfIVVdXuj8woKsSKDv0wxS7UDihtQCHept6oHifkKgamx09s/Cg9G1eivGurQcAqLCrKiwoPKNKHou0KFoP0vijGY9FPyrNqkYOeqn+pop9jm0u66BPpSq+kYW2OoQfGaAW6IWPACtVhsP6K1l+8xLN5k6D2CKR8Mwvpbyqdgcx8hr84rU4jUnSKAW2aWXEBZvDN8qcAihXwu+g1H1oBnw4geQqdp7lvVGI8jFEmwvMGNNv+6ofCywCTO41AMASaA5OMuI9IivPOIb3imKYgMpaci76jMPI1m8RjlUgHcH3e6m/C7qvbgGaAm9Ytt+BifwGD7qXY3A2/vm5bI/Es0Nbu3LbEEAjYHwqF3iN5BKXOfqNDKfCGmg9c4erDuXbZ8Ccv91DY7h9y2pYWzc8jI8+7RuIvgIDfsoZE5rUr4x0ml93GWAFFrENYY6j0gYD/AJW9B7RQJf8AWGVtbagg7HN8iaIXtMw1CqD4fpR73cWRICYlOq+jvf8A7CgbtyySPSYbK3PIShn8pkUBCcRw+Jhb9i2xJ3bqNRruD7RXO2WCS/ZSxma3z0IbSIEhtTpPPmaD/cMOfUutbP4binQ8oZP0rl/BXrlwMGt3PFWBMAQO60H4UC27wBohGVvD1W/q0+NCXsC6eurL4kae/Y03xKOnrBlPiIHxGtdwuIbKxzgAfdzAE+S86DO3zDKRJgNtvrl1FLOJ2Awzr17wMgjlPy99aPF37VxhntmV2Ydwify6cuYoe7g0YEC4YIiGAJ9hEfKgy15dB+UfKh7w7vtHzpxiuGMAI70LEjqCeR12il+JtQpkdPmKAW/6tA4n1RTO9b7hpZeHcH+dKAIiuE6VNhoKroL2FRBqwjQeX0FViglNRO9SqLUFljf3UNcEEjxomxv7KhxBIuMPGffr9aD77isXmTFaaK2QeMAT8a9xK3FuyviPgtD2tcLdb/zL7n/7kfSjuLDvWx0DH4AfWgI7OWYDv1bKPIan41PjeKZQoWQWYCQOW5ozhtnLbQRrlk+Z1PzobFurMELbEa7gHWAf1oB0uHTTx86Kw4IETyHPao3FKAgjXl/gqa4YwY7s++gquXWEnKSvUEbdYqlrmaN/bXMOrAMM7Q0g6yI8JGlW2rBUAT76BVj8FGoE0b2du5XC+yu8QUyIPLagsPcZGEjY0GpxmEJJI86X2cLm1fXoOQpvirzALlUNI5mKAbFOqEFB1gGgCxvE1N5bRWVEZl8OnhNQ7UcJS9qFAaAECdOSwN6jwPGi4S2WCTrO+mmtAcY4g1vFIqhyPWgAnKZ0MigEwnZXF2CL4tMAhkyVDDxiZNaJ+KJeQQQ2mouKGHx1HsIqWN7QoqAuxGmuYnf20JwjHWzmZrbIrtMldx1oAMAtq9euW3tWkKGCcz947Qkk6baVPFdnHDShQpEd4ww9p0o6/wAKsKfTWn1nUZtNd9DtVuLRmvBUcBXTUaEHxoED4O/bgL6QT0kqekRKml1zGOrH0ltDPOMje9Yp6/BHtnLaYakBgzZBE6ka6meVEcWwis9tWWV2ZiGDL+XLuZ6yKDEcSuWjDEPb5SIdeuswfjQ+GwYcwl62RyzE2z/WI+NbHH9lkykZzB0hhJHQyo39lIcN2YT7RTdT0iAkys2hzTWdWI5RA8aBfxDhFxLY7m7esDpoORBg7n3Uoe2QO80jp6w+Ip9Z4Q9yxdKXFuPCtlE5gykyNRvBbQUNiOBYlbQvMg9GSB/EJ2kHlPOgR37a5fA9BH1pde4d3IVgT4934nSvo13slbKBfSzeK5jbC8j9egJBNZDinCTZlW8wQNCCJBHgRQZXFYRkC51KkkxPPbY7Ea8qFitKLpCaw6EwUbVTz2Ox8RB8aAx/CBlN2zJQesh1a34/xJOmblsepCZ4b9jaefXYjflAHPxNLMtaNbpt4TD3V3tudSAwk5gJDaRqKTcSSL1yNixI0A7p7ymBoJBFAKa4RUjXGoJWPWFW8cSLgP4kQ/0AfMVUnrDzFGdoB/st1tR/xdh8ooPtGBX/AMHYHNmBPtaTR3EVm8q/wx/yYD6VFcPlTDL0j4LVN6+TxFEHqi3nb2Zo+MUBfaXiTWrTejMMYUEcgSB7+lZvDcOvwGLsLh0CcwxOknmIknyoTtuzG+ok6ICACYBkmY60wwfE7j2ziCDnKraQHQTA9M/tge80GnwmPa2AGuElRBYDaeh6DX30L2gxt+ynpFAdDqG2BHMT1oO7cizGQl4GYj1c3u0ozDY/94wrplKm3GnIiNSNPOgVtxwZVueqrCRm5nmR4UsTts3pY9GXX8Q08/A6UVwyxaE23Acgn1gTAnl0rPY+w9hzKkr90/dPT2gHag2eJ4gHAuD1cszWa4j2jvPeCWRMmBAzMTz8q1fZLhly5YDXlABH3hy8B0q39/weAlbCBrhkkjXU6mW5eQoNHhrbm0mkNAkHy1oe5grs7V3A8Sa5hvSDQkE6UjxXae6FlWkzEECfOgKwOAu27jMbXdJkRU2V1vFjbbLHSaRv2yxA5iecrpQ97t5i0bZCvI5T+tBq7no3WHtt5FJFKrPEzblGtsLc91iDBA8aHs9tr8AuiiTE6x86uxfbm4j5RbV0ic2o18qCrF2rJKEmFZoKjQHofhV2J4PZds1t2DAQrZjA/l2oe3+0As0Nh1jk0/qKtbtqsScMpG2jDl/LQV4LA+lQXDfOZW9UEASDHumhMfxtziRYZspIBFyJ0np10o1e1eGVQThgs/dECPhQmJ45gLlxc+EcuIAbNEfGgY4uxiRfVy6NbAGZROY9T0OlMcRaUG5Kq0EEaAAqR4Uitdq8E4yi3fE6aNrrpprVuJ43hlJDHFLK5dMpEUE8Bwy3Za862chGoXMW9IG33PnEbVK7YF/JaYOqBcxSCPVMhQaC/wD9DhACP3jEAZcssgaByO29Hf6tZ0P7wx8TaJkRH3aCixZDX0eywXKhVlK6sBsT1YdahiOH2Xa2SQ9wuwzkxMCcsbdaLw+PWA37wjZQdTade7zmPChP3vDsVm7hDAI1zLvswld/Ggy/aHstcYs1oJkNyVUAKwBGpM7gmNfDlWcCvhLhW6uV+hAIjUMOjAiQRsa+nXLtsx37BIWARfA56iCBoQaoxXCkuIVyLckRBu22gTplJaQR1oE9/BLh+GXLllFDK1u6bb/aIBmUgJ1Qgk+/muvz7taFOIzKq2y6KzInqK2oOWR6pADRyzRX1tuBu+GuYdVgNbKISVJGmZPVMZQwifGvkHaLFi4yEJlyplM7yPWn2zQKDXmrzV47UHjR/GdbNk9Gcf2kfM0ANqOxeuFB6OPipH0FB98u2u/aHTX4UrwdyeI4lvwWVA9pp4y/ar4LSPhaTi8a3jaX4EmgBe2l7GXGYE+gReehbNpPhv7q0NvFQkgDXWOUn5VRY7OkNeef94qdjpA29+tMV4ZCqCeYGx3oOpeOXTQHccjp0qng6jOwOisp2602GDEb8qB4TZIue+gWYqyhSCASD6x3/wC6XjH27LLcugOq8tD5EA6b084ngM5I0nYaTWS4/hvRqwZQcp1HkCTsaDR8Q7ZW2wzXSjlNiFIneOVZr/XMEyG5kuTmy5dJ2BnpzFS4Xw25etIluEtuZbOCQFAk6A67Vmcdwp7IdSDGeQfAgD6UH1rs1xSxewoeyji2sgqxEkjfasvd7XWlmMMx/wDqD9KN/Ze8YJx0uN8gaz2I4+pZvsknN021oD17VW2n/wAMRA/8ydeQ2q7hVxb9t3WwoZRopdjm111jSkGI4rrpbgcwF0Ma8qu4bx/LmKGB+COu+u0UDDE8fW3blsNbzTsbj5vlQuI7WlSVbBWQRvLuaUf64WusGCAj1TkBaeQ8qPxV9r9g3cozLvp460DjAcds3LLl7VpGAJCgMR7ZaqeBcVD51e3YtECfVYk6SN21rKW3JBnnpA2rzXGXLvqQD5HbXpQN8Xxp2Mm1aJG3d5Db71EnHXlaWt2gQhOtsT6srz8RVfCQr3DZcABhIYHvbREnbrV1i0yWntPqy5jmOrHpJPgKAa3xIqzM4tkb6W1ERyFMsZxG5+7+mVrZD5sqhF7oB0HeGuh+FZzG3CqE+tpEeen1ojh+Nb91NoroJYE0HL/ELrWeWdmMEInqgCdMvWmHB8Rcu4fO7GQWBy5Rssie7IOhoSxiGQWSrOozPmykgGDmg+yKl2f4k1m9cBM2rmpJkwZkadeXtoDLt10y/aXMhVWmQDBXXYbjWkHGHuhrg9I4KsUYZiBI1Vx0zKCfMHrWtxnHkvN6Gwsu6HLIAy7ggSN4B99ZbjlpoZyCC1lFYHSLttsh9pQKfbQJw90oftHMRqWI58jNcwmCu3XC+lIkgTmLanbY1LDcQyWL1swVZRDcwynSPbS3BY9rbBlOqkGg12E7MYlbbXGud22WOrNqE9Yr7aRftBwYTEFl9W5luiNvtEzNH82atX2b7UG/mt3gAHRwpAMZnPeB8+R61ne3BDWcMQZIw6qT+VyPrQYwiuE6V01Emg6hphbGaww8j7mj60uQ0y4dqCP83BoP0KR9r/LS/stgQ13FlmABvqfYLe1E4nEZXY+GlLuwXpLyXm5/vBE7aBAB86DWWccwULAIjSRoBXnxBjU1SvDHtkiGbTd2n3dKquWiQMyjTqfrQEXLgAk66UNgCuYkMZ6EV57maAANOhmp2biy0KgK7xuPPSgUY/Fm2+Y6iSRG8+VJ7LYfEZrd+6bZZumaR0kdee1aO9xe0JP2Om/dY/TWvYHtVhAe8FJPMW4oM3jMIuFYG1cDjYrPtAEHSpY7iy37RVrTZjA2nz1508xXa63qVV46BE+bGltvt5JICMvi727fyTyoDOx2BFmxcUJcTvEw4AY6bgKTpWSs8LNy/bUWbtrMdWYQm8se8Nq33DeKm7bZ5Gmkhsw26gCsgOLXL2IzOcwt6ADNlnmYYz76AjBWr4d8mGcJyYWwc3jMbUHg+zl0KR+6XFPeILETJEc486K4jxLGM/2MqnXKD7i3KmfAsVdKxeaXEzEa66DTwNBi7vZdsPdtviEIQuAYZSx5xCnwj200u8FvraItZVRxJzNAH1q79oKFPR3ASQDlInQSJUx10I9tK+HdtMiMr94EQAesUFrYG4LcPiMOFHqA3Aco5wsTzNK8Tw+zlM4pNBuqO8EQeQHOkrXQJIET0qVppBA17rE+Gg36f9UD8W1U23tXM8a+oVBB1mSacpjrVxwzB+93TqqqJGXxPOs5wZwUC80OU+W4+BovA48JeNrLmBkE/hkR8qCplAuDQ7xBO2+h0oi9cENAHqmmeNxdt/TKF0tx6Nh94kgsT1OtIrwMEbTP0iglhMSAlzNAXTWJyk6TryiQfZ0oe5iGT72nIjY+6vXcG3ojr67jrsoJ+bCgbeGZOZE+4+wn6UEP3olgQxFwHRhuNaP4vxM4m0wOUuiqxYT3iO43nCuNfCgHwwHrtPhM/wBsVLCKA4yLmUjKygQSGERrQS7M9mxibhtM5UBWYkctP1ikxwYBgGfr41pcFaQ3Cqems3ApBAgzrERE1a2ENtsOtiLxzMxQrDgiMyt1H/dAq4JcvqH9EjuIIOVcwA3M9CIkeIqntGCbNoQYWzE+JdnAPjlg1qsXxA2yxw942rlwjNaG0zG45gazz1pBxTEi/hbjidL6jNyKm06L8EB9tBijUakRXBQRnWjuH3IP+dKANE4Rt6D7tjr8s55AVd+znCZ8Nc7wX7ZjvH3VpdxXEratXLj+qASepE7Acz4VV2J4ol3CsbRb/fIYEEESAdemlBo8fgma4rNdgCVgk6ztFWdxbUFiaS8UxJLLlnce6mXELGgy6g/4aC7h0ScrTI+tWWAiWnYknOxBnf2VHhODYEkggRz0qvtCe6EtgmNPCTuaBFxG9ZKtCP4yw/SleGxFoXMuQ5hro6sIPiuk+FMsRgAtlgTrG9Juz+BUMe8CY5SfPaganFqFMW589vdS/B8R9NcyPCqBMgCdxzEdafWcPaCk3TdG0BVAHtLny5VmeCPbbEQs6hhrGxHOg+hcMtKmHbKuUCdN6zdnAqHZgfX7wA/qrSWmy4SecUvwWCNwkBsumYaEnxgCgr5RHLQ7jwoTD3mRycumYN002YfGfZWjHCl2Ysf+K/Umuf6Mn4AfFix/9ooMr28tZrLf+qhHPdNJ8J+VYr/SmuE+it3H6QpfTzAivqnEr9tB3nQHllCyY1CjRvnVGGZbltXYM3UM7sAeQj1T7BQfOsL2WvhgXXIN++yL/STPwpweB3GX0edVQ6kW0cyepJAU++mXFOKNbINu2gRtmjWR6ymIE/Q1nuI8avZxDlR0WF+Qmga4PgKWmLFjBicxVFkbHTN86li+HWEX0iXFJJ1UGSfH5Ugxts3LYYkk9TqelOMBg7d0m36twDumdG/higDwrj1WnKdTpsRsw/zarcXhspM6ab8j4irrnC7igEjKD97TqR7K5et+rauAtuVbcr1IOxXnHyoAMZARRm2GYxyLEnl4ZaExnC4UXZzKxifEcj0q9ODOlyHaM2gOsMPaPhQ9ljbuQ2YgPqmo2PIMOYoB7+DMIQQc4kAbxMGR1qfDMDea4BbRmnTMBIHiSNK+pcLweGYeltW1OYagjVSPA+qabC4IIjfkBAoPn3FOxGIKm6bsXVOcZQArGdZ5jrPnSbi2MYshuNmKl+8ndZXOneYCHEifGa+oYnH27Wt11T+HmfZua+O8e7RW7ZuBACzM0KNgCT60beVAJx7izhQjMGP3GAAIUiGPXUaDfmahwbF23wtyybgW61xMiEHvbqO9OVBLmSayt/EszFmMk7044XwcnM2VbiG1nJmCO7m7pI0YGAfbuDQAX7ORmQ7qxU+YJB+VVAV2SdYnqR8zViYVihcAlQQGI+7O09AaAZhV2E9bzqp64GgzQfccF2IVLgu3Xu37o2e42g/Kg7q1ouH4UIrCNyDpz0jWoXMT4+4T8zV+FuwG8FmgU8ZxaLA9GM07zv7Ka4fibwgQAaAnSYH60gxBNxp6mneEtQ38oFAzGNuMwDHQ7j5UjWzmxLZiSA0xOm2ginuFALKB1PyrOYy/GMeNNR8qAfjWBIDBRvNLuyGAYC4xEAnTfbTmacY/M4OWdP060n4fwu9atMxdCMxJElmA315c9hQPcVgVa05JM8tecGsn2bwiJiIEFgp/EeXUwOdOE4lDKubNImdI18By8662FAxyBNJUzQaXi970WHXzGnhND4BoAYHr3i2iiJ+VT7T2GZFVRIXU+XKl3DbytaezcAWNZG8g7+PlQX3MfdW6xcnLHKI67ihbgN06PrvBJ1jcCPOpX8VlYo9xjCZthEctSdo6UsvYsC9KjuFYHKCfpQDY27BUmJDc+WkH20zvdpbee3at+qBLdJ9m8b0BiOCPcR2A9IQdAuumbU+NKuH4F/SQoyuNNdwfLrQaTHG3qD/tPppupGzDod6V4pbdu2h9BbvFiYud8k69JAJE8hRXC2N621l9WSYkTHjXeH4cHDhLiGbbfeDDQ8wRqpEAgigCTFWMQrJ6IWHGoyFiGadAEYmKswt3OFTEjKYm1dQgNPJdPV8j7aswfZ8+lcKpYEA27jsdBvMjUmZp3wjsu9m3la4HXdlyiD466zQZ/hWPCi/h77aEE5jqQ2p9/wCtWvw/EhbbWgHXWLhGVoMSrKTtHvk1pbvBLQIdUBY7zv8AGjktwIG07cqBUvBEuW1Ddw7kJoAx5rG1EDhVshMyBmQQGIkx4k0XfuKgLOQo8TFZnivbVBIsDOfxH1fZ1oHrYq3ZklgB0JArN9oP2g2rchGZ2/BbGQDzuNr7hWWx95rp+0aZ5f8AVT4NwX019QBJHeM66KOc8thQVYE3cXcy3bZtWroOW5BBle9AuHVpAZfbVGM7B4cKSl4nvAQHRtzqdYnSedbHtXahFdSc6XEY6kiBmERyB10HWvmHFeD3Ld11VpUN3ddSp1Q/8SKA1+wM+rcI8WAP9pqzguKW0VsXIUoLtt2OkywKSPJn9kUiIvLzb2GflRfEuAY1Wz37F8GB3mRogKANQOkD2UCRSQd4kQY5jn5ijMVZyWbTLIFxWDQTqVfmPIihntGdQfLpRV+5OGRS2qO5y6yAwEH3qaAA1XNWGq6D75hy7MJgDc/4KLt3CM5/hP8AkVTbOjeVX5QLT6chQB2XJMbU29JDHyFKMOO8PZTZ9z5/SgP4I8XlLCBB+VZjtErpi2cKSuhny3p/gz9olDYxQcWAdRpodqBDwvHEi6CfW1+BFe4bxE5vREEgiRzG2taLGWFCPCga8gBSO6gA0AHcoKMLaD3S1srGxGoy/rPUUw4LazY55ScoH2hJgaCABsdOtZTCMRmgx3eXsrfdnP8Advfy/wBooOcRuF77qrgRbOh5neATSbh9w66a+NSvCcaZ13+VHYBBm2H+GgEv4y3cBtuJZdiNGHOJ5jwqi+luwttnt+kOeQzaAAeX+aVX2othcSuUAaLsI5npT3EKDh1kTod9edBlrPat3vgqokd3IqASJ3AG9OkwjXby3Fm2YIMifh1r3DcMq3iVVVOUagAfKns96gW4PgRsEtnJzGWEQJ6eI2pvbsqVBgSPlRF7nUYoKbloCMu3yq0SRqaklB8UchDBIoLL2JRNz7KoGOnafIfU0mwpk603A0FAJxDh9u9HpVBgaakEe0GlF7shbI+zZ09zj6Gn7VWDrQZG72Quj1WVvblb3Np8aadkuF3LRvO6lCAEAMahpLGfYNq0Vgd6jEHcP+c6DKcdwmXD3DO7KZ/mgfOsXxHhr32s+hQuzg24UfeTbyGRl1OndNfSuNoDh7kgHQb/AJhVfYK2BZcgAHPvHhQCdk/2f28MRdvRcv7gbpbP8P4m/iPs61rvSxXmpfjzCMRvFBLF4Kzd9ezbu/mRT8SJpNiv2dYG5M4dbcj7jsp9wMVqX0Gmmg+VCk0HzviH7GsM3+zeu2/Bsrj6GstxT9kWItgtbuWrgHmh3jYyOfWvstys324uEYC8QSDmQSDBjP8A9D3UH//Z"/>
          <p:cNvSpPr>
            <a:spLocks noChangeAspect="1" noChangeArrowheads="1"/>
          </p:cNvSpPr>
          <p:nvPr/>
        </p:nvSpPr>
        <p:spPr bwMode="auto">
          <a:xfrm>
            <a:off x="63500" y="-846138"/>
            <a:ext cx="2581275"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latin typeface="Arial" panose="020B0604020202020204" pitchFamily="34" charset="0"/>
            </a:endParaRPr>
          </a:p>
        </p:txBody>
      </p:sp>
      <p:sp>
        <p:nvSpPr>
          <p:cNvPr id="39941" name="AutoShape 6" descr="data:image/jpeg;base64,/9j/4AAQSkZJRgABAQAAAQABAAD/2wCEAAkGBhQSERUUEhQWFBQWFx0YGBQXGBkXFRcXHRcdGBQXGBgXGyYeFxkjGhcVHy8gJScpLCwsFR4xNTAqNSYrLCkBCQoKBQUFDQUFDSkYEhgpKSkpKSkpKSkpKSkpKSkpKSkpKSkpKSkpKSkpKSkpKSkpKSkpKSkpKSkpKSkpKSkpKf/AABEIALoBDwMBIgACEQEDEQH/xAAcAAACAwEBAQEAAAAAAAAAAAAEBQIDBgEABwj/xABGEAACAQIEAwQHBQcEAAQHAQABAhEAAwQSITEFQVEGImFxEzKBkaGxwSNCUnLRBxRigqKy8BUzkuEkU3PSNGODo8Li8Rb/xAAUAQEAAAAAAAAAAAAAAAAAAAAA/8QAFBEBAAAAAAAAAAAAAAAAAAAAAP/aAAwDAQACEQMRAD8AydzjuHe06KSHIgKykSfA7TU8L2YBsLqM0eWu5rM3+D3FEgTt6upGk7Vc3HcTb09I48GAP9woG9zs867EVlskMZ601XtZiAfWU6c0X6RRuH4Zaa2bjEST+IQKDO4pYy+VeK93zNOOLWEuugskEBYJG0ih8bwxkC+U0AGXaqHX50aU0oQrp7aAyyvdX2j5123hxmOnSu2PVX8x+tX2V1b2fKgjgzuaJCS8UPhBoaIYxcoHHDmy3FHhWzwGIWIKqT4gTWEwz/aDyHyp5ZxkNFANxy4M4j8RrOcRbv8AtHzpvxO7LD8xpNxAd/3fOglhB9qPzV5F/wDDt5tUsGv2o/NXbH/w7+ZoFGKXv+aIf6f+qrVDNHMgzpPO0vwJFHjh6lSZ5UCxB8vpVBXvHyPyolOX+cqqYd//ADpQDMtRVd6tK11E1PsoKo38vpVA5/5zoojWh43oKjXIrpr1Byu16vUHjXBXTXhQcivCpRXooPpKWO9HTN8EUVTxXBBzbRtQd/dOhpxbszJ6hz73gfCqMdYi+B+G2T/TQZLF8AzXctqBCKTJPMdaEu8CuqPVnvRAIJ2n3VscHZ+3u+GVfcor2Mt/Nj7kj60GHwOKa2WAAnxGoPl+tF2eOMdLve8YgwNtqd8NwSsjllBmTqPP9KXYngK6ZSVhCx59dumxoLvT2bixtpzHPz/7pAtiQfM/Oihwu4k906bkbaCdxRPD+Ekga8poKuE4U3IA5MJ9tNcJwYh3D6acvKq+zKFblxT/AAn+qn10d9/BfpQJMLwBsu42BruL4URcEEagHWn2DTQflX5VW9kNcWfwUC1MB3xHJQTTK7gxIIkGBVigafkq0H+0UAN7CgAyPvc99RNKOJb+7+6n+ObQ/mH9tZ/iY1Hs/uoOWx9qn5qFvP6FWsspNyTmVfuGfVY/i8BtT3g2HK3DeOi2kuXFYzlNxU7iyAdczKR4gVo+yPA7fo1R7YYnVpEkk6mTQfOnwTnKcjKUXLEE5hJIO3jUf3g7V90s9jrWhD3AAICzy5V8k/aHwxbGNZV5gE+JkiY5SIoECDaqyO8PZV1saCqn3oKytdtJ3j5D51OK6g7w8vrQD3B3vb9aGI73+dKLxHrHzoV/WoKTUxYJEgGP1mPkaga1fD+1sBWFi0fQWlULlJzhXkO55MpMg7UGTr1EY++HuMyggMZg9ee1UUHK8K7XKCRFcqRrlB9jwtruD/01+JmqL6TiLnhbA95ApwMNAA/IPcKX2km/eP8AEi/GgD4Zam5ePW4fhVXElhSeiMfeyijODL3Wb8TsfiaE43/tv+UD3ux+lAFgbUWD5f8A4z9arxtuCR0t/wDu/WmItRajqSPiB9KaYXsbexDMxi3bKgBm3OoJhRr1oMpiB3H/AJvotFqsL5A/AVsX/ZshUr+8ak/gEetmPOg+J9hsQiMUAu6H1N/cfpQYTgQ+2Y9dPdFaG9b71z8lLeHcNuWnX0iMhLGcwI50+xFjW5+QfOgpwtvQeQ+VUZPtLfitN8PhTlHkPlQN6zD2j4UApHdX8hq0Db8orzL3F8mqxV2/LQB4td/Mf20i4sNR5D+4U+xu/tHypDxjceX1FA74fcDWRbMf7uYidY7pGnMSPhTG5dxWHZXtsrJOikRp5g6H9DSPha98mNAo16EtoPCYPurQ4dnuPbVQAA06jMCOYiQQfKg2ljjVwX/QvYuEQpF5YNsyoPXMIJImOVfGe31wtj7rFpJgkRGTTupudly+819T7XdsP3Ox6VAr3GfIisCon78jeAAT7utfEMXfa47O5lnJZj1JMk++aAm2O6KpuDWiba9we2qb41PtoIEa14esvtqRFRbdT4/SgqxQ73+dKDurqP8AOdHYneg741oBiu9MOGW1Ntw0jOyWwRyklp8RKCgCdTVsxb/nB9yn9aCvLXKkzSZ6614CgjXBUoqJoOvtVU1cw7tUxQfoq7a1H5qR4Je9db/5pP8AxBNae+neHkTWawoixcbqbh+EUFPCUi0viCffQXGElAPxPbHwk/OmVgZba+CUTguC+nvJm/27bZ38cqqqr7T8AaA/s72fHo0vXlkbonUkyGbw8KZYvFZiMxO+w2o21xFl0AGXkCNAOlVNxy0TFy1zOqwdtZgwaClsU2mUyPH/ALq+xxQqR3dPCirX7u4GVwJ2B7p/qq1uFganMB13HvAIoCHspcWSAeulLr/Zmw5MgKToSNJFH2LQUd0k+0EfCK5iCgHeLecSKCeF7M2ggG+lZXtN2YZWU21JCnWKf/6kU0De+hMZxZgZJkdQaDAYnDFbeogjMIOnWpKmi/lrW3scraOsg9QCDQV/BWTsoXyJEezagx+PHe91K8Twq7iLipZQu0cthqNWY6KPE1tr/AlI+zX0l0+qLrFbXtFsSfaYpPxfifFLdvIlhLdsAgmwisPOFmD4xQEcN4ajG7hFebtsqzuD3C5X1B1CjSf4iac9i8LcJKZreUT/ABZo0JQjcV867HcW/d8SS8kXAUIMzmIJSeclhH81fUrV63w/CPcIBNlS1ptZZisBT/OTptB8KDF/tFsnEXnW20iy2VZ2OUEXIjYlifdWCxWDdPWUjx5e/atfaunKGY6sJJ6sdT7ya82v6Rp7jQZ3Dr3BVF0aj21o2wamFgAtMRpsN49tIcVaIMcwf/7QUOPp8qrcer+ar7ifIfIVVdXuj8woKsSKDv0wxS7UDihtQCHept6oHifkKgamx09s/Cg9G1eivGurQcAqLCrKiwoPKNKHou0KFoP0vijGY9FPyrNqkYOeqn+pop9jm0u66BPpSq+kYW2OoQfGaAW6IWPACtVhsP6K1l+8xLN5k6D2CKR8Mwvpbyqdgcx8hr84rU4jUnSKAW2aWXEBZvDN8qcAihXwu+g1H1oBnw4geQqdp7lvVGI8jFEmwvMGNNv+6ofCywCTO41AMASaA5OMuI9IivPOIb3imKYgMpaci76jMPI1m8RjlUgHcH3e6m/C7qvbgGaAm9Ytt+BifwGD7qXY3A2/vm5bI/Es0Nbu3LbEEAjYHwqF3iN5BKXOfqNDKfCGmg9c4erDuXbZ8Ccv91DY7h9y2pYWzc8jI8+7RuIvgIDfsoZE5rUr4x0ml93GWAFFrENYY6j0gYD/AJW9B7RQJf8AWGVtbagg7HN8iaIXtMw1CqD4fpR73cWRICYlOq+jvf8A7CgbtyySPSYbK3PIShn8pkUBCcRw+Jhb9i2xJ3bqNRruD7RXO2WCS/ZSxma3z0IbSIEhtTpPPmaD/cMOfUutbP4binQ8oZP0rl/BXrlwMGt3PFWBMAQO60H4UC27wBohGVvD1W/q0+NCXsC6eurL4kae/Y03xKOnrBlPiIHxGtdwuIbKxzgAfdzAE+S86DO3zDKRJgNtvrl1FLOJ2Awzr17wMgjlPy99aPF37VxhntmV2Ydwify6cuYoe7g0YEC4YIiGAJ9hEfKgy15dB+UfKh7w7vtHzpxiuGMAI70LEjqCeR12il+JtQpkdPmKAW/6tA4n1RTO9b7hpZeHcH+dKAIiuE6VNhoKroL2FRBqwjQeX0FViglNRO9SqLUFljf3UNcEEjxomxv7KhxBIuMPGffr9aD77isXmTFaaK2QeMAT8a9xK3FuyviPgtD2tcLdb/zL7n/7kfSjuLDvWx0DH4AfWgI7OWYDv1bKPIan41PjeKZQoWQWYCQOW5ozhtnLbQRrlk+Z1PzobFurMELbEa7gHWAf1oB0uHTTx86Kw4IETyHPao3FKAgjXl/gqa4YwY7s++gquXWEnKSvUEbdYqlrmaN/bXMOrAMM7Q0g6yI8JGlW2rBUAT76BVj8FGoE0b2du5XC+yu8QUyIPLagsPcZGEjY0GpxmEJJI86X2cLm1fXoOQpvirzALlUNI5mKAbFOqEFB1gGgCxvE1N5bRWVEZl8OnhNQ7UcJS9qFAaAECdOSwN6jwPGi4S2WCTrO+mmtAcY4g1vFIqhyPWgAnKZ0MigEwnZXF2CL4tMAhkyVDDxiZNaJ+KJeQQQ2mouKGHx1HsIqWN7QoqAuxGmuYnf20JwjHWzmZrbIrtMldx1oAMAtq9euW3tWkKGCcz947Qkk6baVPFdnHDShQpEd4ww9p0o6/wAKsKfTWn1nUZtNd9DtVuLRmvBUcBXTUaEHxoED4O/bgL6QT0kqekRKml1zGOrH0ltDPOMje9Yp6/BHtnLaYakBgzZBE6ka6meVEcWwis9tWWV2ZiGDL+XLuZ6yKDEcSuWjDEPb5SIdeuswfjQ+GwYcwl62RyzE2z/WI+NbHH9lkykZzB0hhJHQyo39lIcN2YT7RTdT0iAkys2hzTWdWI5RA8aBfxDhFxLY7m7esDpoORBg7n3Uoe2QO80jp6w+Ip9Z4Q9yxdKXFuPCtlE5gykyNRvBbQUNiOBYlbQvMg9GSB/EJ2kHlPOgR37a5fA9BH1pde4d3IVgT4934nSvo13slbKBfSzeK5jbC8j9egJBNZDinCTZlW8wQNCCJBHgRQZXFYRkC51KkkxPPbY7Ea8qFitKLpCaw6EwUbVTz2Ox8RB8aAx/CBlN2zJQesh1a34/xJOmblsepCZ4b9jaefXYjflAHPxNLMtaNbpt4TD3V3tudSAwk5gJDaRqKTcSSL1yNixI0A7p7ymBoJBFAKa4RUjXGoJWPWFW8cSLgP4kQ/0AfMVUnrDzFGdoB/st1tR/xdh8ooPtGBX/AMHYHNmBPtaTR3EVm8q/wx/yYD6VFcPlTDL0j4LVN6+TxFEHqi3nb2Zo+MUBfaXiTWrTejMMYUEcgSB7+lZvDcOvwGLsLh0CcwxOknmIknyoTtuzG+ok6ICACYBkmY60wwfE7j2ziCDnKraQHQTA9M/tge80GnwmPa2AGuElRBYDaeh6DX30L2gxt+ynpFAdDqG2BHMT1oO7cizGQl4GYj1c3u0ozDY/94wrplKm3GnIiNSNPOgVtxwZVueqrCRm5nmR4UsTts3pY9GXX8Q08/A6UVwyxaE23Acgn1gTAnl0rPY+w9hzKkr90/dPT2gHag2eJ4gHAuD1cszWa4j2jvPeCWRMmBAzMTz8q1fZLhly5YDXlABH3hy8B0q39/weAlbCBrhkkjXU6mW5eQoNHhrbm0mkNAkHy1oe5grs7V3A8Sa5hvSDQkE6UjxXae6FlWkzEECfOgKwOAu27jMbXdJkRU2V1vFjbbLHSaRv2yxA5iecrpQ97t5i0bZCvI5T+tBq7no3WHtt5FJFKrPEzblGtsLc91iDBA8aHs9tr8AuiiTE6x86uxfbm4j5RbV0ic2o18qCrF2rJKEmFZoKjQHofhV2J4PZds1t2DAQrZjA/l2oe3+0As0Nh1jk0/qKtbtqsScMpG2jDl/LQV4LA+lQXDfOZW9UEASDHumhMfxtziRYZspIBFyJ0np10o1e1eGVQThgs/dECPhQmJ45gLlxc+EcuIAbNEfGgY4uxiRfVy6NbAGZROY9T0OlMcRaUG5Kq0EEaAAqR4Uitdq8E4yi3fE6aNrrpprVuJ43hlJDHFLK5dMpEUE8Bwy3Za862chGoXMW9IG33PnEbVK7YF/JaYOqBcxSCPVMhQaC/wD9DhACP3jEAZcssgaByO29Hf6tZ0P7wx8TaJkRH3aCixZDX0eywXKhVlK6sBsT1YdahiOH2Xa2SQ9wuwzkxMCcsbdaLw+PWA37wjZQdTade7zmPChP3vDsVm7hDAI1zLvswld/Ggy/aHstcYs1oJkNyVUAKwBGpM7gmNfDlWcCvhLhW6uV+hAIjUMOjAiQRsa+nXLtsx37BIWARfA56iCBoQaoxXCkuIVyLckRBu22gTplJaQR1oE9/BLh+GXLllFDK1u6bb/aIBmUgJ1Qgk+/muvz7taFOIzKq2y6KzInqK2oOWR6pADRyzRX1tuBu+GuYdVgNbKISVJGmZPVMZQwifGvkHaLFi4yEJlyplM7yPWn2zQKDXmrzV47UHjR/GdbNk9Gcf2kfM0ANqOxeuFB6OPipH0FB98u2u/aHTX4UrwdyeI4lvwWVA9pp4y/ar4LSPhaTi8a3jaX4EmgBe2l7GXGYE+gReehbNpPhv7q0NvFQkgDXWOUn5VRY7OkNeef94qdjpA29+tMV4ZCqCeYGx3oOpeOXTQHccjp0qng6jOwOisp2602GDEb8qB4TZIue+gWYqyhSCASD6x3/wC6XjH27LLcugOq8tD5EA6b084ngM5I0nYaTWS4/hvRqwZQcp1HkCTsaDR8Q7ZW2wzXSjlNiFIneOVZr/XMEyG5kuTmy5dJ2BnpzFS4Xw25etIluEtuZbOCQFAk6A67Vmcdwp7IdSDGeQfAgD6UH1rs1xSxewoeyji2sgqxEkjfasvd7XWlmMMx/wDqD9KN/Ze8YJx0uN8gaz2I4+pZvsknN021oD17VW2n/wAMRA/8ydeQ2q7hVxb9t3WwoZRopdjm111jSkGI4rrpbgcwF0Ma8qu4bx/LmKGB+COu+u0UDDE8fW3blsNbzTsbj5vlQuI7WlSVbBWQRvLuaUf64WusGCAj1TkBaeQ8qPxV9r9g3cozLvp460DjAcds3LLl7VpGAJCgMR7ZaqeBcVD51e3YtECfVYk6SN21rKW3JBnnpA2rzXGXLvqQD5HbXpQN8Xxp2Mm1aJG3d5Db71EnHXlaWt2gQhOtsT6srz8RVfCQr3DZcABhIYHvbREnbrV1i0yWntPqy5jmOrHpJPgKAa3xIqzM4tkb6W1ERyFMsZxG5+7+mVrZD5sqhF7oB0HeGuh+FZzG3CqE+tpEeen1ojh+Nb91NoroJYE0HL/ELrWeWdmMEInqgCdMvWmHB8Rcu4fO7GQWBy5Rssie7IOhoSxiGQWSrOozPmykgGDmg+yKl2f4k1m9cBM2rmpJkwZkadeXtoDLt10y/aXMhVWmQDBXXYbjWkHGHuhrg9I4KsUYZiBI1Vx0zKCfMHrWtxnHkvN6Gwsu6HLIAy7ggSN4B99ZbjlpoZyCC1lFYHSLttsh9pQKfbQJw90oftHMRqWI58jNcwmCu3XC+lIkgTmLanbY1LDcQyWL1swVZRDcwynSPbS3BY9rbBlOqkGg12E7MYlbbXGud22WOrNqE9Yr7aRftBwYTEFl9W5luiNvtEzNH82atX2b7UG/mt3gAHRwpAMZnPeB8+R61ne3BDWcMQZIw6qT+VyPrQYwiuE6V01Emg6hphbGaww8j7mj60uQ0y4dqCP83BoP0KR9r/LS/stgQ13FlmABvqfYLe1E4nEZXY+GlLuwXpLyXm5/vBE7aBAB86DWWccwULAIjSRoBXnxBjU1SvDHtkiGbTd2n3dKquWiQMyjTqfrQEXLgAk66UNgCuYkMZ6EV57maAANOhmp2biy0KgK7xuPPSgUY/Fm2+Y6iSRG8+VJ7LYfEZrd+6bZZumaR0kdee1aO9xe0JP2Om/dY/TWvYHtVhAe8FJPMW4oM3jMIuFYG1cDjYrPtAEHSpY7iy37RVrTZjA2nz1508xXa63qVV46BE+bGltvt5JICMvi727fyTyoDOx2BFmxcUJcTvEw4AY6bgKTpWSs8LNy/bUWbtrMdWYQm8se8Nq33DeKm7bZ5Gmkhsw26gCsgOLXL2IzOcwt6ADNlnmYYz76AjBWr4d8mGcJyYWwc3jMbUHg+zl0KR+6XFPeILETJEc486K4jxLGM/2MqnXKD7i3KmfAsVdKxeaXEzEa66DTwNBi7vZdsPdtviEIQuAYZSx5xCnwj200u8FvraItZVRxJzNAH1q79oKFPR3ASQDlInQSJUx10I9tK+HdtMiMr94EQAesUFrYG4LcPiMOFHqA3Aco5wsTzNK8Tw+zlM4pNBuqO8EQeQHOkrXQJIET0qVppBA17rE+Gg36f9UD8W1U23tXM8a+oVBB1mSacpjrVxwzB+93TqqqJGXxPOs5wZwUC80OU+W4+BovA48JeNrLmBkE/hkR8qCplAuDQ7xBO2+h0oi9cENAHqmmeNxdt/TKF0tx6Nh94kgsT1OtIrwMEbTP0iglhMSAlzNAXTWJyk6TryiQfZ0oe5iGT72nIjY+6vXcG3ojr67jrsoJ+bCgbeGZOZE+4+wn6UEP3olgQxFwHRhuNaP4vxM4m0wOUuiqxYT3iO43nCuNfCgHwwHrtPhM/wBsVLCKA4yLmUjKygQSGERrQS7M9mxibhtM5UBWYkctP1ikxwYBgGfr41pcFaQ3Cqems3ApBAgzrERE1a2ENtsOtiLxzMxQrDgiMyt1H/dAq4JcvqH9EjuIIOVcwA3M9CIkeIqntGCbNoQYWzE+JdnAPjlg1qsXxA2yxw942rlwjNaG0zG45gazz1pBxTEi/hbjidL6jNyKm06L8EB9tBijUakRXBQRnWjuH3IP+dKANE4Rt6D7tjr8s55AVd+znCZ8Nc7wX7ZjvH3VpdxXEratXLj+qASepE7Acz4VV2J4ol3CsbRb/fIYEEESAdemlBo8fgma4rNdgCVgk6ztFWdxbUFiaS8UxJLLlnce6mXELGgy6g/4aC7h0ScrTI+tWWAiWnYknOxBnf2VHhODYEkggRz0qvtCe6EtgmNPCTuaBFxG9ZKtCP4yw/SleGxFoXMuQ5hro6sIPiuk+FMsRgAtlgTrG9Juz+BUMe8CY5SfPaganFqFMW589vdS/B8R9NcyPCqBMgCdxzEdafWcPaCk3TdG0BVAHtLny5VmeCPbbEQs6hhrGxHOg+hcMtKmHbKuUCdN6zdnAqHZgfX7wA/qrSWmy4SecUvwWCNwkBsumYaEnxgCgr5RHLQ7jwoTD3mRycumYN002YfGfZWjHCl2Ysf+K/Umuf6Mn4AfFix/9ooMr28tZrLf+qhHPdNJ8J+VYr/SmuE+it3H6QpfTzAivqnEr9tB3nQHllCyY1CjRvnVGGZbltXYM3UM7sAeQj1T7BQfOsL2WvhgXXIN++yL/STPwpweB3GX0edVQ6kW0cyepJAU++mXFOKNbINu2gRtmjWR6ymIE/Q1nuI8avZxDlR0WF+Qmga4PgKWmLFjBicxVFkbHTN86li+HWEX0iXFJJ1UGSfH5Ugxts3LYYkk9TqelOMBg7d0m36twDumdG/higDwrj1WnKdTpsRsw/zarcXhspM6ab8j4irrnC7igEjKD97TqR7K5et+rauAtuVbcr1IOxXnHyoAMZARRm2GYxyLEnl4ZaExnC4UXZzKxifEcj0q9ODOlyHaM2gOsMPaPhQ9ljbuQ2YgPqmo2PIMOYoB7+DMIQQc4kAbxMGR1qfDMDea4BbRmnTMBIHiSNK+pcLweGYeltW1OYagjVSPA+qabC4IIjfkBAoPn3FOxGIKm6bsXVOcZQArGdZ5jrPnSbi2MYshuNmKl+8ndZXOneYCHEifGa+oYnH27Wt11T+HmfZua+O8e7RW7ZuBACzM0KNgCT60beVAJx7izhQjMGP3GAAIUiGPXUaDfmahwbF23wtyybgW61xMiEHvbqO9OVBLmSayt/EszFmMk7044XwcnM2VbiG1nJmCO7m7pI0YGAfbuDQAX7ORmQ7qxU+YJB+VVAV2SdYnqR8zViYVihcAlQQGI+7O09AaAZhV2E9bzqp64GgzQfccF2IVLgu3Xu37o2e42g/Kg7q1ouH4UIrCNyDpz0jWoXMT4+4T8zV+FuwG8FmgU8ZxaLA9GM07zv7Ka4fibwgQAaAnSYH60gxBNxp6mneEtQ38oFAzGNuMwDHQ7j5UjWzmxLZiSA0xOm2ginuFALKB1PyrOYy/GMeNNR8qAfjWBIDBRvNLuyGAYC4xEAnTfbTmacY/M4OWdP060n4fwu9atMxdCMxJElmA315c9hQPcVgVa05JM8tecGsn2bwiJiIEFgp/EeXUwOdOE4lDKubNImdI18By8662FAxyBNJUzQaXi970WHXzGnhND4BoAYHr3i2iiJ+VT7T2GZFVRIXU+XKl3DbytaezcAWNZG8g7+PlQX3MfdW6xcnLHKI67ihbgN06PrvBJ1jcCPOpX8VlYo9xjCZthEctSdo6UsvYsC9KjuFYHKCfpQDY27BUmJDc+WkH20zvdpbee3at+qBLdJ9m8b0BiOCPcR2A9IQdAuumbU+NKuH4F/SQoyuNNdwfLrQaTHG3qD/tPppupGzDod6V4pbdu2h9BbvFiYud8k69JAJE8hRXC2N621l9WSYkTHjXeH4cHDhLiGbbfeDDQ8wRqpEAgigCTFWMQrJ6IWHGoyFiGadAEYmKswt3OFTEjKYm1dQgNPJdPV8j7aswfZ8+lcKpYEA27jsdBvMjUmZp3wjsu9m3la4HXdlyiD466zQZ/hWPCi/h77aEE5jqQ2p9/wCtWvw/EhbbWgHXWLhGVoMSrKTtHvk1pbvBLQIdUBY7zv8AGjktwIG07cqBUvBEuW1Ddw7kJoAx5rG1EDhVshMyBmQQGIkx4k0XfuKgLOQo8TFZnivbVBIsDOfxH1fZ1oHrYq3ZklgB0JArN9oP2g2rchGZ2/BbGQDzuNr7hWWx95rp+0aZ5f8AVT4NwX019QBJHeM66KOc8thQVYE3cXcy3bZtWroOW5BBle9AuHVpAZfbVGM7B4cKSl4nvAQHRtzqdYnSedbHtXahFdSc6XEY6kiBmERyB10HWvmHFeD3Ld11VpUN3ddSp1Q/8SKA1+wM+rcI8WAP9pqzguKW0VsXIUoLtt2OkywKSPJn9kUiIvLzb2GflRfEuAY1Wz37F8GB3mRogKANQOkD2UCRSQd4kQY5jn5ijMVZyWbTLIFxWDQTqVfmPIihntGdQfLpRV+5OGRS2qO5y6yAwEH3qaAA1XNWGq6D75hy7MJgDc/4KLt3CM5/hP8AkVTbOjeVX5QLT6chQB2XJMbU29JDHyFKMOO8PZTZ9z5/SgP4I8XlLCBB+VZjtErpi2cKSuhny3p/gz9olDYxQcWAdRpodqBDwvHEi6CfW1+BFe4bxE5vREEgiRzG2taLGWFCPCga8gBSO6gA0AHcoKMLaD3S1srGxGoy/rPUUw4LazY55ScoH2hJgaCABsdOtZTCMRmgx3eXsrfdnP8Advfy/wBooOcRuF77qrgRbOh5neATSbh9w66a+NSvCcaZ13+VHYBBm2H+GgEv4y3cBtuJZdiNGHOJ5jwqi+luwttnt+kOeQzaAAeX+aVX2othcSuUAaLsI5npT3EKDh1kTod9edBlrPat3vgqokd3IqASJ3AG9OkwjXby3Fm2YIMifh1r3DcMq3iVVVOUagAfKns96gW4PgRsEtnJzGWEQJ6eI2pvbsqVBgSPlRF7nUYoKbloCMu3yq0SRqaklB8UchDBIoLL2JRNz7KoGOnafIfU0mwpk603A0FAJxDh9u9HpVBgaakEe0GlF7shbI+zZ09zj6Gn7VWDrQZG72Quj1WVvblb3Np8aadkuF3LRvO6lCAEAMahpLGfYNq0Vgd6jEHcP+c6DKcdwmXD3DO7KZ/mgfOsXxHhr32s+hQuzg24UfeTbyGRl1OndNfSuNoDh7kgHQb/AJhVfYK2BZcgAHPvHhQCdk/2f28MRdvRcv7gbpbP8P4m/iPs61rvSxXmpfjzCMRvFBLF4Kzd9ezbu/mRT8SJpNiv2dYG5M4dbcj7jsp9wMVqX0Gmmg+VCk0HzviH7GsM3+zeu2/Bsrj6GstxT9kWItgtbuWrgHmh3jYyOfWvstys324uEYC8QSDmQSDBjP8A9D3UH//Z"/>
          <p:cNvSpPr>
            <a:spLocks noChangeAspect="1" noChangeArrowheads="1"/>
          </p:cNvSpPr>
          <p:nvPr/>
        </p:nvSpPr>
        <p:spPr bwMode="auto">
          <a:xfrm>
            <a:off x="215900" y="-693738"/>
            <a:ext cx="2581275" cy="177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latin typeface="Arial" panose="020B0604020202020204" pitchFamily="34" charset="0"/>
            </a:endParaRPr>
          </a:p>
        </p:txBody>
      </p:sp>
      <p:pic>
        <p:nvPicPr>
          <p:cNvPr id="39942" name="Picture 8" descr="http://extremecatholic.blogspot.com/images/draft-lott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191000"/>
            <a:ext cx="35814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http://depts.washington.edu/antiwar/images/vietnam/burning_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963" y="296863"/>
            <a:ext cx="3475037"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997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_Mq4S1uVPJOo/TMGOS6FpF4I/AAAAAAAAYQI/Lsui_o3gz5s/s1600/Southeast-Asia-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6172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1145049">
            <a:off x="3962400" y="1905000"/>
            <a:ext cx="15240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spTree>
    <p:extLst>
      <p:ext uri="{BB962C8B-B14F-4D97-AF65-F5344CB8AC3E}">
        <p14:creationId xmlns:p14="http://schemas.microsoft.com/office/powerpoint/2010/main" val="96119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smtClean="0"/>
              <a:t>III.  The US Pulls Out of Vietnam</a:t>
            </a:r>
          </a:p>
        </p:txBody>
      </p:sp>
      <p:sp>
        <p:nvSpPr>
          <p:cNvPr id="41987" name="Content Placeholder 2"/>
          <p:cNvSpPr>
            <a:spLocks noGrp="1"/>
          </p:cNvSpPr>
          <p:nvPr>
            <p:ph idx="1"/>
          </p:nvPr>
        </p:nvSpPr>
        <p:spPr>
          <a:xfrm>
            <a:off x="0" y="990600"/>
            <a:ext cx="9144000" cy="4525963"/>
          </a:xfrm>
        </p:spPr>
        <p:txBody>
          <a:bodyPr/>
          <a:lstStyle/>
          <a:p>
            <a:pPr eaLnBrk="1" hangingPunct="1"/>
            <a:r>
              <a:rPr lang="en-US" smtClean="0"/>
              <a:t>A.  2/3 of Americans want to end ASAP (’71) </a:t>
            </a:r>
          </a:p>
          <a:p>
            <a:pPr eaLnBrk="1" hangingPunct="1"/>
            <a:r>
              <a:rPr lang="en-US" smtClean="0"/>
              <a:t>B.  Paris Peace Accords (Dec. ’72 – Jan. ’73) </a:t>
            </a:r>
          </a:p>
          <a:p>
            <a:pPr lvl="1" eaLnBrk="1" hangingPunct="1"/>
            <a:r>
              <a:rPr lang="en-US" smtClean="0"/>
              <a:t>1.  January 1973: peace agreement reached</a:t>
            </a:r>
          </a:p>
          <a:p>
            <a:pPr lvl="1" eaLnBrk="1" hangingPunct="1"/>
            <a:r>
              <a:rPr lang="en-US" smtClean="0"/>
              <a:t>3.  NV troops remain in the South</a:t>
            </a:r>
          </a:p>
        </p:txBody>
      </p:sp>
      <p:pic>
        <p:nvPicPr>
          <p:cNvPr id="41988" name="Picture 5" descr="http://www.nycwtr.org/images/gems/in_focus/linebacker2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719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768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0"/>
            <a:ext cx="8229600" cy="4525963"/>
          </a:xfrm>
        </p:spPr>
        <p:txBody>
          <a:bodyPr/>
          <a:lstStyle/>
          <a:p>
            <a:pPr marL="0" indent="0" algn="ctr" eaLnBrk="1" hangingPunct="1">
              <a:buNone/>
            </a:pPr>
            <a:r>
              <a:rPr lang="en-US" sz="4000" dirty="0" smtClean="0"/>
              <a:t>South Vietnam Falls</a:t>
            </a:r>
          </a:p>
          <a:p>
            <a:pPr lvl="1" eaLnBrk="1" hangingPunct="1"/>
            <a:r>
              <a:rPr lang="en-US" dirty="0" smtClean="0"/>
              <a:t>1.  March 1975: North breaks agreement, invades</a:t>
            </a:r>
          </a:p>
          <a:p>
            <a:pPr lvl="1" eaLnBrk="1" hangingPunct="1"/>
            <a:r>
              <a:rPr lang="en-US" dirty="0" smtClean="0"/>
              <a:t>2.  Congress refuses Ford’s request to aid</a:t>
            </a:r>
          </a:p>
          <a:p>
            <a:pPr lvl="1" eaLnBrk="1" hangingPunct="1"/>
            <a:r>
              <a:rPr lang="en-US" dirty="0" smtClean="0"/>
              <a:t>3. April 30</a:t>
            </a:r>
            <a:r>
              <a:rPr lang="en-US" baseline="30000" dirty="0" smtClean="0"/>
              <a:t>th</a:t>
            </a:r>
            <a:r>
              <a:rPr lang="en-US" dirty="0" smtClean="0"/>
              <a:t>: Saigon falls, Vietnam united under communism</a:t>
            </a:r>
          </a:p>
        </p:txBody>
      </p:sp>
      <p:pic>
        <p:nvPicPr>
          <p:cNvPr id="26627" name="Picture 2" descr="http://3.bp.blogspot.com/_ww90pQP-08Y/SfoBRs1Q_eI/AAAAAAAABB4/Od0mfa2SM44/s400/Vietnam7FallOfSaig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01613"/>
            <a:ext cx="5943600" cy="40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087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vetlawyers.com/vetblog/wp-content/uploads/2011/04/Fall-of-Saigon-300x1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397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2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ietnam_sm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381000"/>
            <a:ext cx="862171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857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www.trueknowledge.com/images/thumbs/180/250/b013d1b6f0c680c114139b55b2fe096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609600"/>
            <a:ext cx="69992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783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ietnam_sm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229600"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226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The </a:t>
            </a:r>
            <a:r>
              <a:rPr lang="en-US" dirty="0" smtClean="0"/>
              <a:t>Legacy of Vietnam</a:t>
            </a:r>
          </a:p>
        </p:txBody>
      </p:sp>
      <p:sp>
        <p:nvSpPr>
          <p:cNvPr id="56323" name="Content Placeholder 2"/>
          <p:cNvSpPr>
            <a:spLocks noGrp="1"/>
          </p:cNvSpPr>
          <p:nvPr>
            <p:ph idx="1"/>
          </p:nvPr>
        </p:nvSpPr>
        <p:spPr/>
        <p:txBody>
          <a:bodyPr/>
          <a:lstStyle/>
          <a:p>
            <a:pPr eaLnBrk="1" hangingPunct="1">
              <a:defRPr/>
            </a:pPr>
            <a:r>
              <a:rPr lang="en-US" dirty="0" smtClean="0"/>
              <a:t>A.  The War’s Human Toll</a:t>
            </a:r>
          </a:p>
          <a:p>
            <a:pPr lvl="1" eaLnBrk="1" hangingPunct="1">
              <a:defRPr/>
            </a:pPr>
            <a:r>
              <a:rPr lang="en-US" dirty="0" smtClean="0"/>
              <a:t>1.  58,000 dead</a:t>
            </a:r>
          </a:p>
          <a:p>
            <a:pPr lvl="1" eaLnBrk="1" hangingPunct="1">
              <a:defRPr/>
            </a:pPr>
            <a:r>
              <a:rPr lang="en-US" dirty="0" smtClean="0"/>
              <a:t>2.  1,000,000+ Vietnamese soldiers</a:t>
            </a:r>
          </a:p>
          <a:p>
            <a:pPr lvl="1" eaLnBrk="1" hangingPunct="1">
              <a:defRPr/>
            </a:pPr>
            <a:r>
              <a:rPr lang="en-US" dirty="0" smtClean="0"/>
              <a:t>3.  Soldiers not honored upon return</a:t>
            </a:r>
          </a:p>
          <a:p>
            <a:pPr lvl="1" eaLnBrk="1" hangingPunct="1">
              <a:defRPr/>
            </a:pPr>
            <a:r>
              <a:rPr lang="en-US" dirty="0" smtClean="0"/>
              <a:t>4.  1982: memorial</a:t>
            </a:r>
          </a:p>
          <a:p>
            <a:pPr eaLnBrk="1" hangingPunct="1">
              <a:defRPr/>
            </a:pPr>
            <a:r>
              <a:rPr lang="en-US" dirty="0" smtClean="0"/>
              <a:t>B.  The War’s Impact on the Nation</a:t>
            </a:r>
          </a:p>
          <a:p>
            <a:pPr lvl="1" eaLnBrk="1" hangingPunct="1">
              <a:defRPr/>
            </a:pPr>
            <a:r>
              <a:rPr lang="en-US" dirty="0" smtClean="0"/>
              <a:t>1.  War Powers Act</a:t>
            </a:r>
          </a:p>
          <a:p>
            <a:pPr marL="0" indent="0" eaLnBrk="1" hangingPunct="1">
              <a:buFont typeface="Arial" charset="0"/>
              <a:buNone/>
              <a:defRPr/>
            </a:pPr>
            <a:endParaRPr lang="en-US" dirty="0" smtClean="0"/>
          </a:p>
        </p:txBody>
      </p:sp>
    </p:spTree>
    <p:extLst>
      <p:ext uri="{BB962C8B-B14F-4D97-AF65-F5344CB8AC3E}">
        <p14:creationId xmlns:p14="http://schemas.microsoft.com/office/powerpoint/2010/main" val="259625117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9000" b="-19000"/>
          </a:stretch>
        </a:blipFill>
        <a:effectLst/>
      </p:bgPr>
    </p:bg>
    <p:spTree>
      <p:nvGrpSpPr>
        <p:cNvPr id="1" name=""/>
        <p:cNvGrpSpPr/>
        <p:nvPr/>
      </p:nvGrpSpPr>
      <p:grpSpPr>
        <a:xfrm>
          <a:off x="0" y="0"/>
          <a:ext cx="0" cy="0"/>
          <a:chOff x="0" y="0"/>
          <a:chExt cx="0" cy="0"/>
        </a:xfrm>
      </p:grpSpPr>
      <p:sp>
        <p:nvSpPr>
          <p:cNvPr id="61442" name="Title 1"/>
          <p:cNvSpPr>
            <a:spLocks noGrp="1"/>
          </p:cNvSpPr>
          <p:nvPr>
            <p:ph type="ctrTitle"/>
          </p:nvPr>
        </p:nvSpPr>
        <p:spPr/>
        <p:txBody>
          <a:bodyPr/>
          <a:lstStyle/>
          <a:p>
            <a:r>
              <a:rPr lang="en-US" smtClean="0"/>
              <a:t>Watergate: Breaking </a:t>
            </a:r>
            <a:br>
              <a:rPr lang="en-US" smtClean="0"/>
            </a:br>
            <a:r>
              <a:rPr lang="en-US" smtClean="0"/>
              <a:t>America’s Trust</a:t>
            </a:r>
          </a:p>
        </p:txBody>
      </p:sp>
      <p:sp>
        <p:nvSpPr>
          <p:cNvPr id="3" name="Subtitle 2"/>
          <p:cNvSpPr>
            <a:spLocks noGrp="1"/>
          </p:cNvSpPr>
          <p:nvPr>
            <p:ph type="subTitle" idx="1"/>
          </p:nvPr>
        </p:nvSpPr>
        <p:spPr/>
        <p:txBody>
          <a:bodyPr/>
          <a:lstStyle/>
          <a:p>
            <a:pPr>
              <a:buFont typeface="Arial" charset="0"/>
              <a:buNone/>
              <a:defRPr/>
            </a:pPr>
            <a:endParaRPr lang="en-US"/>
          </a:p>
        </p:txBody>
      </p:sp>
    </p:spTree>
    <p:extLst>
      <p:ext uri="{BB962C8B-B14F-4D97-AF65-F5344CB8AC3E}">
        <p14:creationId xmlns:p14="http://schemas.microsoft.com/office/powerpoint/2010/main" val="408762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9000" b="-19000"/>
          </a:stretch>
        </a:blip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I. What was Watergate?</a:t>
            </a:r>
          </a:p>
        </p:txBody>
      </p:sp>
      <p:sp>
        <p:nvSpPr>
          <p:cNvPr id="62467" name="Content Placeholder 2"/>
          <p:cNvSpPr>
            <a:spLocks noGrp="1"/>
          </p:cNvSpPr>
          <p:nvPr>
            <p:ph idx="1"/>
          </p:nvPr>
        </p:nvSpPr>
        <p:spPr/>
        <p:txBody>
          <a:bodyPr/>
          <a:lstStyle/>
          <a:p>
            <a:pPr marL="514350" indent="-514350">
              <a:buFont typeface="Arial" panose="020B0604020202020204" pitchFamily="34" charset="0"/>
              <a:buAutoNum type="alphaUcPeriod"/>
            </a:pPr>
            <a:r>
              <a:rPr lang="en-US" smtClean="0"/>
              <a:t>Break-in during Election of 1972 at the headquarters of the Democratic Party in Washington D.C.</a:t>
            </a:r>
          </a:p>
          <a:p>
            <a:pPr marL="514350" indent="-514350">
              <a:buFont typeface="Arial" panose="020B0604020202020204" pitchFamily="34" charset="0"/>
              <a:buAutoNum type="alphaUcPeriod"/>
            </a:pPr>
            <a:r>
              <a:rPr lang="en-US" smtClean="0"/>
              <a:t>Authorized by underlings of President Nixon</a:t>
            </a:r>
          </a:p>
          <a:p>
            <a:pPr marL="514350" indent="-514350">
              <a:buFont typeface="Arial" panose="020B0604020202020204" pitchFamily="34" charset="0"/>
              <a:buAutoNum type="alphaUcPeriod"/>
            </a:pPr>
            <a:r>
              <a:rPr lang="en-US" smtClean="0"/>
              <a:t>Burglars caught, arrested. Investigation by Washington Post ties burglars back to Nixon’s White House staff.</a:t>
            </a:r>
          </a:p>
        </p:txBody>
      </p:sp>
    </p:spTree>
    <p:extLst>
      <p:ext uri="{BB962C8B-B14F-4D97-AF65-F5344CB8AC3E}">
        <p14:creationId xmlns:p14="http://schemas.microsoft.com/office/powerpoint/2010/main" val="389453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19000" b="-19000"/>
          </a:stretch>
        </a:blip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II. Fall of a President</a:t>
            </a:r>
          </a:p>
        </p:txBody>
      </p:sp>
      <p:sp>
        <p:nvSpPr>
          <p:cNvPr id="3" name="Content Placeholder 2"/>
          <p:cNvSpPr>
            <a:spLocks noGrp="1"/>
          </p:cNvSpPr>
          <p:nvPr>
            <p:ph idx="1"/>
          </p:nvPr>
        </p:nvSpPr>
        <p:spPr/>
        <p:txBody>
          <a:bodyPr/>
          <a:lstStyle/>
          <a:p>
            <a:pPr marL="514350" indent="-514350">
              <a:buFont typeface="Arial" charset="0"/>
              <a:buAutoNum type="alphaUcPeriod"/>
              <a:defRPr/>
            </a:pPr>
            <a:r>
              <a:rPr lang="en-US" dirty="0" smtClean="0"/>
              <a:t>Nixon had no prior knowledge of plan.</a:t>
            </a:r>
          </a:p>
          <a:p>
            <a:pPr marL="514350" indent="-514350">
              <a:buFont typeface="Arial" charset="0"/>
              <a:buAutoNum type="alphaUcPeriod"/>
              <a:defRPr/>
            </a:pPr>
            <a:r>
              <a:rPr lang="en-US" dirty="0" smtClean="0"/>
              <a:t>He did authorize cover-up in attempt to cover his butt and protect friends.</a:t>
            </a:r>
          </a:p>
          <a:p>
            <a:pPr marL="914400" lvl="1" indent="-514350">
              <a:buFont typeface="Arial" charset="0"/>
              <a:buAutoNum type="arabicPeriod"/>
              <a:defRPr/>
            </a:pPr>
            <a:r>
              <a:rPr lang="en-US" dirty="0" smtClean="0"/>
              <a:t>Exposed when one of burglars flips and tells all</a:t>
            </a:r>
          </a:p>
          <a:p>
            <a:pPr marL="0" indent="0">
              <a:buFont typeface="Arial" charset="0"/>
              <a:buNone/>
              <a:defRPr/>
            </a:pPr>
            <a:r>
              <a:rPr lang="en-US" dirty="0" smtClean="0"/>
              <a:t>C. Watergate Tapes: Nixon bugged own office</a:t>
            </a:r>
          </a:p>
          <a:p>
            <a:pPr marL="914400" lvl="1" indent="-514350">
              <a:buFont typeface="Arial" charset="0"/>
              <a:buAutoNum type="arabicPeriod"/>
              <a:defRPr/>
            </a:pPr>
            <a:r>
              <a:rPr lang="en-US" dirty="0" smtClean="0"/>
              <a:t>Senate demands tapes, Nixon refuses: Executive Privilege.</a:t>
            </a:r>
          </a:p>
          <a:p>
            <a:pPr marL="914400" lvl="1" indent="-514350">
              <a:buFont typeface="Arial" charset="0"/>
              <a:buAutoNum type="arabicPeriod"/>
              <a:defRPr/>
            </a:pPr>
            <a:r>
              <a:rPr lang="en-US" dirty="0" smtClean="0"/>
              <a:t>Supreme Court rules Nixon must turn over tapes</a:t>
            </a:r>
          </a:p>
        </p:txBody>
      </p:sp>
    </p:spTree>
    <p:extLst>
      <p:ext uri="{BB962C8B-B14F-4D97-AF65-F5344CB8AC3E}">
        <p14:creationId xmlns:p14="http://schemas.microsoft.com/office/powerpoint/2010/main" val="279063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pPr eaLnBrk="1" hangingPunct="1"/>
            <a:r>
              <a:rPr lang="en-US" smtClean="0"/>
              <a:t>I.  Why America Got Involved</a:t>
            </a:r>
          </a:p>
        </p:txBody>
      </p:sp>
      <p:sp>
        <p:nvSpPr>
          <p:cNvPr id="31747" name="Content Placeholder 2"/>
          <p:cNvSpPr>
            <a:spLocks noGrp="1"/>
          </p:cNvSpPr>
          <p:nvPr>
            <p:ph idx="1"/>
          </p:nvPr>
        </p:nvSpPr>
        <p:spPr>
          <a:xfrm>
            <a:off x="76200" y="914400"/>
            <a:ext cx="8229600" cy="4525963"/>
          </a:xfrm>
        </p:spPr>
        <p:txBody>
          <a:bodyPr/>
          <a:lstStyle/>
          <a:p>
            <a:pPr eaLnBrk="1" hangingPunct="1">
              <a:buFont typeface="Arial" charset="0"/>
              <a:buChar char="•"/>
              <a:defRPr/>
            </a:pPr>
            <a:r>
              <a:rPr lang="en-US" dirty="0" smtClean="0"/>
              <a:t>A.  Domino Theory &amp; Southeast Asia </a:t>
            </a:r>
          </a:p>
          <a:p>
            <a:pPr lvl="1" eaLnBrk="1" hangingPunct="1">
              <a:buFont typeface="Arial" charset="0"/>
              <a:buChar char="–"/>
              <a:defRPr/>
            </a:pPr>
            <a:r>
              <a:rPr lang="en-US" dirty="0" smtClean="0"/>
              <a:t>1. D-theory: One country goes commie, then rest    </a:t>
            </a:r>
          </a:p>
          <a:p>
            <a:pPr marL="457200" lvl="1" indent="0" eaLnBrk="1" hangingPunct="1">
              <a:buFont typeface="Arial" charset="0"/>
              <a:buNone/>
              <a:defRPr/>
            </a:pPr>
            <a:r>
              <a:rPr lang="en-US" dirty="0" smtClean="0"/>
              <a:t>        fall like dominos.</a:t>
            </a:r>
          </a:p>
          <a:p>
            <a:pPr lvl="1" eaLnBrk="1" hangingPunct="1">
              <a:buFont typeface="Arial" charset="0"/>
              <a:buChar char="–"/>
              <a:defRPr/>
            </a:pPr>
            <a:r>
              <a:rPr lang="en-US" dirty="0" smtClean="0"/>
              <a:t>2. China in ’49. Now Vietnam, Laos, Cambodia?</a:t>
            </a:r>
          </a:p>
          <a:p>
            <a:pPr lvl="1" eaLnBrk="1" hangingPunct="1">
              <a:buFont typeface="Arial" charset="0"/>
              <a:buChar char="–"/>
              <a:defRPr/>
            </a:pPr>
            <a:r>
              <a:rPr lang="en-US" dirty="0" smtClean="0"/>
              <a:t>3.  Ho </a:t>
            </a:r>
            <a:r>
              <a:rPr lang="en-US" dirty="0" err="1" smtClean="0"/>
              <a:t>Chih</a:t>
            </a:r>
            <a:r>
              <a:rPr lang="en-US" dirty="0" smtClean="0"/>
              <a:t> Minh: Wants Vietnam to go Commie</a:t>
            </a:r>
          </a:p>
        </p:txBody>
      </p:sp>
      <p:pic>
        <p:nvPicPr>
          <p:cNvPr id="9220" name="Picture 5" descr="http://img.listal.com/image/387194/600full-ho-chi-mi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962400"/>
            <a:ext cx="2217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53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9000" b="-19000"/>
          </a:stretch>
        </a:blip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III. Resignation</a:t>
            </a:r>
          </a:p>
        </p:txBody>
      </p:sp>
      <p:sp>
        <p:nvSpPr>
          <p:cNvPr id="65539" name="Content Placeholder 2"/>
          <p:cNvSpPr>
            <a:spLocks noGrp="1"/>
          </p:cNvSpPr>
          <p:nvPr>
            <p:ph idx="1"/>
          </p:nvPr>
        </p:nvSpPr>
        <p:spPr/>
        <p:txBody>
          <a:bodyPr/>
          <a:lstStyle/>
          <a:p>
            <a:pPr marL="514350" indent="-514350">
              <a:buFont typeface="Arial" panose="020B0604020202020204" pitchFamily="34" charset="0"/>
              <a:buAutoNum type="alphaUcPeriod"/>
            </a:pPr>
            <a:r>
              <a:rPr lang="en-US" smtClean="0"/>
              <a:t>Aug. 8, 1974: Nixon resigns</a:t>
            </a:r>
          </a:p>
          <a:p>
            <a:pPr marL="914400" lvl="1" indent="-514350">
              <a:buFont typeface="Arial" panose="020B0604020202020204" pitchFamily="34" charset="0"/>
              <a:buAutoNum type="arabicPeriod"/>
            </a:pPr>
            <a:r>
              <a:rPr lang="en-US" smtClean="0"/>
              <a:t>Only president ever to leave office</a:t>
            </a:r>
          </a:p>
          <a:p>
            <a:pPr marL="914400" lvl="1" indent="-514350">
              <a:buFont typeface="Arial" panose="020B0604020202020204" pitchFamily="34" charset="0"/>
              <a:buAutoNum type="arabicPeriod"/>
            </a:pPr>
            <a:r>
              <a:rPr lang="en-US" smtClean="0"/>
              <a:t>Impeachment and removal was inevitable</a:t>
            </a:r>
          </a:p>
          <a:p>
            <a:pPr marL="514350" indent="-514350">
              <a:buFont typeface="Arial" panose="020B0604020202020204" pitchFamily="34" charset="0"/>
              <a:buAutoNum type="alphaUcPeriod"/>
            </a:pPr>
            <a:r>
              <a:rPr lang="en-US" smtClean="0"/>
              <a:t>Nixon pardoned by President Ford</a:t>
            </a:r>
          </a:p>
          <a:p>
            <a:pPr marL="914400" lvl="1" indent="-514350">
              <a:buFont typeface="Arial" panose="020B0604020202020204" pitchFamily="34" charset="0"/>
              <a:buAutoNum type="arabicPeriod"/>
            </a:pPr>
            <a:r>
              <a:rPr lang="en-US" smtClean="0"/>
              <a:t>Protects Nixon from legal prosecution</a:t>
            </a:r>
          </a:p>
          <a:p>
            <a:pPr marL="914400" lvl="1" indent="-514350">
              <a:buFont typeface="Arial" panose="020B0604020202020204" pitchFamily="34" charset="0"/>
              <a:buAutoNum type="arabicPeriod"/>
            </a:pPr>
            <a:r>
              <a:rPr lang="en-US" smtClean="0"/>
              <a:t>Reason: we need to move forward</a:t>
            </a:r>
          </a:p>
        </p:txBody>
      </p:sp>
    </p:spTree>
    <p:extLst>
      <p:ext uri="{BB962C8B-B14F-4D97-AF65-F5344CB8AC3E}">
        <p14:creationId xmlns:p14="http://schemas.microsoft.com/office/powerpoint/2010/main" val="1089412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9000" b="-19000"/>
          </a:stretch>
        </a:blip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IV. Impact of Watergate &amp; Vietnam</a:t>
            </a:r>
          </a:p>
        </p:txBody>
      </p:sp>
      <p:sp>
        <p:nvSpPr>
          <p:cNvPr id="66563" name="Content Placeholder 2"/>
          <p:cNvSpPr>
            <a:spLocks noGrp="1"/>
          </p:cNvSpPr>
          <p:nvPr>
            <p:ph idx="1"/>
          </p:nvPr>
        </p:nvSpPr>
        <p:spPr/>
        <p:txBody>
          <a:bodyPr/>
          <a:lstStyle/>
          <a:p>
            <a:r>
              <a:rPr lang="en-US" dirty="0" smtClean="0"/>
              <a:t>These two events of the 1960s and 1970s forever changed the way the American public viewed our national government. Prior to Vietnam, the American people trusted that their government was being honest with them. Then came the credibility gap. Watergate solidified for the people that their government could be/was </a:t>
            </a:r>
            <a:r>
              <a:rPr lang="en-US" u="sng" dirty="0" smtClean="0"/>
              <a:t>un</a:t>
            </a:r>
            <a:r>
              <a:rPr lang="en-US" dirty="0" smtClean="0"/>
              <a:t>trustworthy.</a:t>
            </a:r>
          </a:p>
        </p:txBody>
      </p:sp>
    </p:spTree>
    <p:extLst>
      <p:ext uri="{BB962C8B-B14F-4D97-AF65-F5344CB8AC3E}">
        <p14:creationId xmlns:p14="http://schemas.microsoft.com/office/powerpoint/2010/main" val="377522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II. Gulf of Tonkin Incident</a:t>
            </a:r>
            <a:endParaRPr lang="en-US" dirty="0"/>
          </a:p>
        </p:txBody>
      </p:sp>
      <p:sp>
        <p:nvSpPr>
          <p:cNvPr id="3" name="Content Placeholder 2"/>
          <p:cNvSpPr>
            <a:spLocks noGrp="1"/>
          </p:cNvSpPr>
          <p:nvPr>
            <p:ph idx="1"/>
          </p:nvPr>
        </p:nvSpPr>
        <p:spPr>
          <a:xfrm>
            <a:off x="76200" y="1066800"/>
            <a:ext cx="6629400" cy="5257800"/>
          </a:xfrm>
        </p:spPr>
        <p:txBody>
          <a:bodyPr>
            <a:normAutofit fontScale="92500" lnSpcReduction="10000"/>
          </a:bodyPr>
          <a:lstStyle/>
          <a:p>
            <a:pPr marL="514350" indent="-514350">
              <a:buAutoNum type="alphaUcPeriod"/>
            </a:pPr>
            <a:r>
              <a:rPr lang="en-US" dirty="0" smtClean="0"/>
              <a:t>2 US Navy destroyers were patrolling the Gulf off coast of N. Vietnam and were attacked with torpedoes (missed).</a:t>
            </a:r>
          </a:p>
          <a:p>
            <a:pPr marL="514350" indent="-514350">
              <a:buAutoNum type="alphaUcPeriod"/>
            </a:pPr>
            <a:r>
              <a:rPr lang="en-US" dirty="0" smtClean="0"/>
              <a:t>Johnson then asks Congress to allow him to take “all necessary measures … to protect the United States and to prevent further aggression.”</a:t>
            </a:r>
          </a:p>
          <a:p>
            <a:pPr marL="514350" indent="-514350">
              <a:buAutoNum type="alphaUcPeriod"/>
            </a:pPr>
            <a:r>
              <a:rPr lang="en-US" dirty="0" smtClean="0"/>
              <a:t>Congress says yes, basically handing over its power to the President to wage war. As a result, the U.S. never officially declared war in Vietnam.</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292" r="35846"/>
          <a:stretch/>
        </p:blipFill>
        <p:spPr>
          <a:xfrm>
            <a:off x="6675709" y="1371600"/>
            <a:ext cx="2339432" cy="4343400"/>
          </a:xfrm>
          <a:prstGeom prst="rect">
            <a:avLst/>
          </a:prstGeom>
        </p:spPr>
      </p:pic>
    </p:spTree>
    <p:extLst>
      <p:ext uri="{BB962C8B-B14F-4D97-AF65-F5344CB8AC3E}">
        <p14:creationId xmlns:p14="http://schemas.microsoft.com/office/powerpoint/2010/main" val="158141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pPr eaLnBrk="1" hangingPunct="1"/>
            <a:r>
              <a:rPr lang="en-US" dirty="0" smtClean="0"/>
              <a:t>III. </a:t>
            </a:r>
            <a:r>
              <a:rPr lang="en-US" dirty="0" smtClean="0"/>
              <a:t>Frustrating War for America</a:t>
            </a:r>
          </a:p>
        </p:txBody>
      </p:sp>
      <p:sp>
        <p:nvSpPr>
          <p:cNvPr id="9219" name="Content Placeholder 2"/>
          <p:cNvSpPr>
            <a:spLocks noGrp="1"/>
          </p:cNvSpPr>
          <p:nvPr>
            <p:ph idx="1"/>
          </p:nvPr>
        </p:nvSpPr>
        <p:spPr>
          <a:xfrm>
            <a:off x="0" y="838200"/>
            <a:ext cx="8229600" cy="4525963"/>
          </a:xfrm>
        </p:spPr>
        <p:txBody>
          <a:bodyPr/>
          <a:lstStyle/>
          <a:p>
            <a:pPr eaLnBrk="1" hangingPunct="1"/>
            <a:r>
              <a:rPr lang="en-US" dirty="0" smtClean="0"/>
              <a:t>A. A hidden enemy</a:t>
            </a:r>
          </a:p>
          <a:p>
            <a:pPr lvl="1" eaLnBrk="1" hangingPunct="1"/>
            <a:r>
              <a:rPr lang="en-US" dirty="0" smtClean="0"/>
              <a:t>1.  Guerrilla tactics…”blend in”</a:t>
            </a:r>
          </a:p>
          <a:p>
            <a:pPr lvl="1" eaLnBrk="1" hangingPunct="1"/>
            <a:r>
              <a:rPr lang="en-US" dirty="0" smtClean="0"/>
              <a:t>2.  US tries to counter, bring enemy into open</a:t>
            </a:r>
          </a:p>
          <a:p>
            <a:pPr lvl="2" eaLnBrk="1" hangingPunct="1"/>
            <a:r>
              <a:rPr lang="en-US" dirty="0" smtClean="0"/>
              <a:t>A. Agent Orange (</a:t>
            </a:r>
            <a:r>
              <a:rPr lang="en-US" dirty="0" err="1" smtClean="0"/>
              <a:t>defolliate</a:t>
            </a:r>
            <a:r>
              <a:rPr lang="en-US" dirty="0" smtClean="0"/>
              <a:t>)</a:t>
            </a:r>
          </a:p>
          <a:p>
            <a:pPr lvl="2" eaLnBrk="1" hangingPunct="1"/>
            <a:r>
              <a:rPr lang="en-US" dirty="0" smtClean="0"/>
              <a:t>B.  napalm (burn everything)</a:t>
            </a:r>
          </a:p>
        </p:txBody>
      </p:sp>
      <p:pic>
        <p:nvPicPr>
          <p:cNvPr id="9220" name="Picture 5" descr="http://4.bp.blogspot.com/_Pg7c0I73BvU/SqJ6Ho29F_I/AAAAAAAAAT8/9pfGcfG4LWA/s320/Vietnam+Napal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14800"/>
            <a:ext cx="39592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093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276600" y="381000"/>
            <a:ext cx="5486400" cy="4525963"/>
          </a:xfrm>
        </p:spPr>
        <p:txBody>
          <a:bodyPr/>
          <a:lstStyle/>
          <a:p>
            <a:pPr lvl="1"/>
            <a:r>
              <a:rPr lang="en-US" smtClean="0"/>
              <a:t>3.  Ho Chi Minh Trail</a:t>
            </a:r>
          </a:p>
          <a:p>
            <a:pPr lvl="2"/>
            <a:r>
              <a:rPr lang="en-US" smtClean="0"/>
              <a:t>A. Cambodia and Laos</a:t>
            </a:r>
          </a:p>
          <a:p>
            <a:pPr lvl="1"/>
            <a:r>
              <a:rPr lang="en-US" smtClean="0"/>
              <a:t>4.  Difficult to win</a:t>
            </a:r>
          </a:p>
          <a:p>
            <a:pPr lvl="2"/>
            <a:r>
              <a:rPr lang="en-US" smtClean="0"/>
              <a:t>A. China aiding N.V., so we stayed limited.</a:t>
            </a:r>
          </a:p>
          <a:p>
            <a:pPr lvl="2"/>
            <a:r>
              <a:rPr lang="en-US" smtClean="0"/>
              <a:t>B.  Limitations made hard to win</a:t>
            </a:r>
          </a:p>
          <a:p>
            <a:pPr lvl="1"/>
            <a:r>
              <a:rPr lang="en-US" smtClean="0"/>
              <a:t>5. IEDs</a:t>
            </a:r>
          </a:p>
          <a:p>
            <a:pPr lvl="2"/>
            <a:r>
              <a:rPr lang="en-US" smtClean="0"/>
              <a:t>A. “Bouncing Betty</a:t>
            </a:r>
          </a:p>
          <a:p>
            <a:pPr lvl="1"/>
            <a:r>
              <a:rPr lang="en-US" smtClean="0"/>
              <a:t>6. Tunnels (30k miles)</a:t>
            </a:r>
          </a:p>
        </p:txBody>
      </p:sp>
      <p:pic>
        <p:nvPicPr>
          <p:cNvPr id="10243" name="Picture 5" descr="http://www.hochiminhgolftrail.com/templates/default/images/ma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76200"/>
            <a:ext cx="323056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p:cNvSpPr txBox="1">
            <a:spLocks noChangeArrowheads="1"/>
          </p:cNvSpPr>
          <p:nvPr/>
        </p:nvSpPr>
        <p:spPr bwMode="auto">
          <a:xfrm>
            <a:off x="4075113" y="5029200"/>
            <a:ext cx="441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a:solidFill>
                  <a:srgbClr val="FF0000"/>
                </a:solidFill>
              </a:rPr>
              <a:t>“You can kill 10 of my men to every one I kill of yours, but even at those odds, you will lose and I will win.”</a:t>
            </a:r>
          </a:p>
          <a:p>
            <a:pPr eaLnBrk="1" hangingPunct="1"/>
            <a:endParaRPr lang="en-US" b="1" i="1">
              <a:solidFill>
                <a:srgbClr val="FF0000"/>
              </a:solidFill>
            </a:endParaRPr>
          </a:p>
          <a:p>
            <a:pPr algn="r" eaLnBrk="1" hangingPunct="1"/>
            <a:r>
              <a:rPr lang="en-US" b="1">
                <a:solidFill>
                  <a:srgbClr val="FF0000"/>
                </a:solidFill>
              </a:rPr>
              <a:t>-- Ho Chi Minh</a:t>
            </a:r>
          </a:p>
        </p:txBody>
      </p:sp>
      <p:pic>
        <p:nvPicPr>
          <p:cNvPr id="10245" name="Picture 2" descr="http://t3.gstatic.com/images?q=tbn:ANd9GcSmKtfEEdZIja9vYoPUuMd2vylb2l24ZDtYnQCH1RLy2C79qf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1242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674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TUNNEL SYSTEM</a:t>
            </a:r>
          </a:p>
        </p:txBody>
      </p:sp>
      <p:pic>
        <p:nvPicPr>
          <p:cNvPr id="50178" name="Picture 2" descr="http://www.hanoivaluehotels.com/wp-content/uploads/2011/12/vietnam-cu-chi-tunn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1978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http://candicehill.theworldrace.org/blogphotos/theworldrace/candicehill/v-tunnel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19200"/>
            <a:ext cx="4059238"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http://www.cardozohirsch.com/tunne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6501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http://www.vietnamtravelsolutions.com/photos/Image/ALT%20New%20pictures/Vietnam%20Holiday%20Cu%20Chi%20Tunn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73040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594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0178"/>
                                        </p:tgtEl>
                                      </p:cBhvr>
                                    </p:animEffect>
                                    <p:set>
                                      <p:cBhvr>
                                        <p:cTn id="7" dur="1" fill="hold">
                                          <p:stCondLst>
                                            <p:cond delay="499"/>
                                          </p:stCondLst>
                                        </p:cTn>
                                        <p:tgtEl>
                                          <p:spTgt spid="50178"/>
                                        </p:tgtEl>
                                        <p:attrNameLst>
                                          <p:attrName>style.visibility</p:attrName>
                                        </p:attrNameLst>
                                      </p:cBhvr>
                                      <p:to>
                                        <p:strVal val="hidden"/>
                                      </p:to>
                                    </p:se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0180"/>
                                        </p:tgtEl>
                                        <p:attrNameLst>
                                          <p:attrName>style.visibility</p:attrName>
                                        </p:attrNameLst>
                                      </p:cBhvr>
                                      <p:to>
                                        <p:strVal val="visible"/>
                                      </p:to>
                                    </p:set>
                                    <p:animEffect transition="in" filter="fade">
                                      <p:cBhvr>
                                        <p:cTn id="11" dur="500"/>
                                        <p:tgtEl>
                                          <p:spTgt spid="501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50180"/>
                                        </p:tgtEl>
                                        <p:attrNameLst>
                                          <p:attrName>style.visibility</p:attrName>
                                        </p:attrNameLst>
                                      </p:cBhvr>
                                      <p:to>
                                        <p:strVal val="hidden"/>
                                      </p:to>
                                    </p:set>
                                  </p:childTnLst>
                                </p:cTn>
                              </p:par>
                            </p:childTnLst>
                          </p:cTn>
                        </p:par>
                        <p:par>
                          <p:cTn id="16" fill="hold" nodeType="afterGroup">
                            <p:stCondLst>
                              <p:cond delay="0"/>
                            </p:stCondLst>
                            <p:childTnLst>
                              <p:par>
                                <p:cTn id="17" presetID="6" presetClass="entr" presetSubtype="16" fill="hold" nodeType="afterEffect">
                                  <p:stCondLst>
                                    <p:cond delay="0"/>
                                  </p:stCondLst>
                                  <p:childTnLst>
                                    <p:set>
                                      <p:cBhvr>
                                        <p:cTn id="18" dur="1" fill="hold">
                                          <p:stCondLst>
                                            <p:cond delay="0"/>
                                          </p:stCondLst>
                                        </p:cTn>
                                        <p:tgtEl>
                                          <p:spTgt spid="50182"/>
                                        </p:tgtEl>
                                        <p:attrNameLst>
                                          <p:attrName>style.visibility</p:attrName>
                                        </p:attrNameLst>
                                      </p:cBhvr>
                                      <p:to>
                                        <p:strVal val="visible"/>
                                      </p:to>
                                    </p:set>
                                    <p:animEffect transition="in" filter="circle(in)">
                                      <p:cBhvr>
                                        <p:cTn id="19" dur="2000"/>
                                        <p:tgtEl>
                                          <p:spTgt spid="5018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xit" presetSubtype="21" fill="hold" nodeType="clickEffect">
                                  <p:stCondLst>
                                    <p:cond delay="0"/>
                                  </p:stCondLst>
                                  <p:childTnLst>
                                    <p:animEffect transition="out" filter="barn(inVertical)">
                                      <p:cBhvr>
                                        <p:cTn id="23" dur="500"/>
                                        <p:tgtEl>
                                          <p:spTgt spid="50182"/>
                                        </p:tgtEl>
                                      </p:cBhvr>
                                    </p:animEffect>
                                    <p:set>
                                      <p:cBhvr>
                                        <p:cTn id="24" dur="1" fill="hold">
                                          <p:stCondLst>
                                            <p:cond delay="499"/>
                                          </p:stCondLst>
                                        </p:cTn>
                                        <p:tgtEl>
                                          <p:spTgt spid="50182"/>
                                        </p:tgtEl>
                                        <p:attrNameLst>
                                          <p:attrName>style.visibility</p:attrName>
                                        </p:attrNameLst>
                                      </p:cBhvr>
                                      <p:to>
                                        <p:strVal val="hidden"/>
                                      </p:to>
                                    </p:set>
                                  </p:childTnLst>
                                </p:cTn>
                              </p:par>
                            </p:childTnLst>
                          </p:cTn>
                        </p:par>
                        <p:par>
                          <p:cTn id="25" fill="hold" nodeType="afterGroup">
                            <p:stCondLst>
                              <p:cond delay="500"/>
                            </p:stCondLst>
                            <p:childTnLst>
                              <p:par>
                                <p:cTn id="26" presetID="2" presetClass="entr" presetSubtype="4" fill="hold" nodeType="afterEffect">
                                  <p:stCondLst>
                                    <p:cond delay="0"/>
                                  </p:stCondLst>
                                  <p:childTnLst>
                                    <p:set>
                                      <p:cBhvr>
                                        <p:cTn id="27" dur="1" fill="hold">
                                          <p:stCondLst>
                                            <p:cond delay="0"/>
                                          </p:stCondLst>
                                        </p:cTn>
                                        <p:tgtEl>
                                          <p:spTgt spid="50184"/>
                                        </p:tgtEl>
                                        <p:attrNameLst>
                                          <p:attrName>style.visibility</p:attrName>
                                        </p:attrNameLst>
                                      </p:cBhvr>
                                      <p:to>
                                        <p:strVal val="visible"/>
                                      </p:to>
                                    </p:set>
                                    <p:anim calcmode="lin" valueType="num">
                                      <p:cBhvr additive="base">
                                        <p:cTn id="28" dur="500" fill="hold"/>
                                        <p:tgtEl>
                                          <p:spTgt spid="50184"/>
                                        </p:tgtEl>
                                        <p:attrNameLst>
                                          <p:attrName>ppt_x</p:attrName>
                                        </p:attrNameLst>
                                      </p:cBhvr>
                                      <p:tavLst>
                                        <p:tav tm="0">
                                          <p:val>
                                            <p:strVal val="#ppt_x"/>
                                          </p:val>
                                        </p:tav>
                                        <p:tav tm="100000">
                                          <p:val>
                                            <p:strVal val="#ppt_x"/>
                                          </p:val>
                                        </p:tav>
                                      </p:tavLst>
                                    </p:anim>
                                    <p:anim calcmode="lin" valueType="num">
                                      <p:cBhvr additive="base">
                                        <p:cTn id="29"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ncrypted-tbn1.google.com/images?q=tbn:ANd9GcQ0uBVZPDe7UQJjaGbG9yxhGT5mkXbR30SWP54Co5tw76txxR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096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662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encrypted-tbn2.google.com/images?q=tbn:ANd9GcQK2snm1XJ3swH3MT5PR5knmIn_8V6OU6_JVZ6DsM0FfTRY8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3911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trappunjiag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0" y="4310063"/>
            <a:ext cx="33972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http://4.bp.blogspot.com/_Fzq94YVbHHM/SZx3c_rmVaI/AAAAAAAAZQA/83hUZG5sXDs/s400/Vietnam_war_booby_traps_11.jpg"/>
          <p:cNvPicPr>
            <a:picLocks noChangeAspect="1" noChangeArrowheads="1"/>
          </p:cNvPicPr>
          <p:nvPr/>
        </p:nvPicPr>
        <p:blipFill>
          <a:blip r:embed="rId4">
            <a:extLst>
              <a:ext uri="{28A0092B-C50C-407E-A947-70E740481C1C}">
                <a14:useLocalDpi xmlns:a14="http://schemas.microsoft.com/office/drawing/2010/main" val="0"/>
              </a:ext>
            </a:extLst>
          </a:blip>
          <a:srcRect l="9512" r="16165"/>
          <a:stretch>
            <a:fillRect/>
          </a:stretch>
        </p:blipFill>
        <p:spPr bwMode="auto">
          <a:xfrm>
            <a:off x="5753100" y="266700"/>
            <a:ext cx="32385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36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2310</Words>
  <Application>Microsoft Office PowerPoint</Application>
  <PresentationFormat>On-screen Show (4:3)</PresentationFormat>
  <Paragraphs>181</Paragraphs>
  <Slides>31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Vietnam War</vt:lpstr>
      <vt:lpstr>PowerPoint Presentation</vt:lpstr>
      <vt:lpstr>I.  Why America Got Involved</vt:lpstr>
      <vt:lpstr>II. Gulf of Tonkin Incident</vt:lpstr>
      <vt:lpstr>III. Frustrating War for America</vt:lpstr>
      <vt:lpstr>PowerPoint Presentation</vt:lpstr>
      <vt:lpstr>TUNNEL SYSTEM</vt:lpstr>
      <vt:lpstr>PowerPoint Presentation</vt:lpstr>
      <vt:lpstr>PowerPoint Presentation</vt:lpstr>
      <vt:lpstr>PowerPoint Presentation</vt:lpstr>
      <vt:lpstr> 1968: A Year of Tragedy</vt:lpstr>
      <vt:lpstr>U.S. Troop Levels in Vietnam</vt:lpstr>
      <vt:lpstr>I.  “Credibility Gap” emerges</vt:lpstr>
      <vt:lpstr>PowerPoint Presentation</vt:lpstr>
      <vt:lpstr>PowerPoint Presentation</vt:lpstr>
      <vt:lpstr>Nixon Years: 1969-1974</vt:lpstr>
      <vt:lpstr>I.  Nixon Moves to End the War</vt:lpstr>
      <vt:lpstr>II. Turmoil at Home Continues</vt:lpstr>
      <vt:lpstr>PowerPoint Presentation</vt:lpstr>
      <vt:lpstr>III.  The US Pulls Out of Vietnam</vt:lpstr>
      <vt:lpstr>PowerPoint Presentation</vt:lpstr>
      <vt:lpstr>PowerPoint Presentation</vt:lpstr>
      <vt:lpstr>PowerPoint Presentation</vt:lpstr>
      <vt:lpstr>PowerPoint Presentation</vt:lpstr>
      <vt:lpstr>PowerPoint Presentation</vt:lpstr>
      <vt:lpstr>The Legacy of Vietnam</vt:lpstr>
      <vt:lpstr>Watergate: Breaking  America’s Trust</vt:lpstr>
      <vt:lpstr>I. What was Watergate?</vt:lpstr>
      <vt:lpstr>II. Fall of a President</vt:lpstr>
      <vt:lpstr>III. Resignation</vt:lpstr>
      <vt:lpstr>IV. Impact of Watergate &amp; Vietnam</vt:lpstr>
    </vt:vector>
  </TitlesOfParts>
  <Company>SDIRC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Frustrating War for America</dc:title>
  <dc:creator>vanbrimmerk</dc:creator>
  <cp:lastModifiedBy>Van Brimmer, Kevin</cp:lastModifiedBy>
  <cp:revision>12</cp:revision>
  <dcterms:created xsi:type="dcterms:W3CDTF">2013-03-08T19:12:47Z</dcterms:created>
  <dcterms:modified xsi:type="dcterms:W3CDTF">2014-03-31T14:32:11Z</dcterms:modified>
</cp:coreProperties>
</file>