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71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574" autoAdjust="0"/>
  </p:normalViewPr>
  <p:slideViewPr>
    <p:cSldViewPr>
      <p:cViewPr varScale="1">
        <p:scale>
          <a:sx n="65" d="100"/>
          <a:sy n="65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336ED3-3F28-4ABA-8CE9-A938657076D9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9C0DC12-76A7-4ACF-BD0A-B75817917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245E7CA-59D6-43BE-84FC-DCA92426EE9C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E3F5BD-7C3C-4FB5-88E8-85E4150C3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3F5BD-7C3C-4FB5-88E8-85E4150C328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6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6350"/>
            <a:ext cx="93884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GLOB_TLE_Western_Hemishp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crosoft_2007__TXT_0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707D-59C8-4449-A9CF-98AD1B2352E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591F-EDFA-48EE-B98E-47F48F07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smtClean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0jBvnRHxR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533399" y="0"/>
            <a:ext cx="11277600" cy="6858000"/>
            <a:chOff x="1284" y="-5800"/>
            <a:chExt cx="8502" cy="50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4" y="-5799"/>
              <a:ext cx="7475" cy="5078"/>
            </a:xfrm>
            <a:prstGeom prst="rect">
              <a:avLst/>
            </a:prstGeom>
            <a:noFill/>
          </p:spPr>
        </p:pic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294" y="-5790"/>
              <a:ext cx="8481" cy="2"/>
              <a:chOff x="1294" y="-5790"/>
              <a:chExt cx="8481" cy="2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1294" y="-5790"/>
                <a:ext cx="848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81" y="0"/>
                  </a:cxn>
                </a:cxnLst>
                <a:rect l="0" t="0" r="r" b="b"/>
                <a:pathLst>
                  <a:path w="8481">
                    <a:moveTo>
                      <a:pt x="0" y="0"/>
                    </a:moveTo>
                    <a:lnTo>
                      <a:pt x="8481" y="0"/>
                    </a:lnTo>
                  </a:path>
                </a:pathLst>
              </a:custGeom>
              <a:noFill/>
              <a:ln w="13462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Red 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505200" cy="3060700"/>
          </a:xfrm>
        </p:spPr>
        <p:txBody>
          <a:bodyPr>
            <a:normAutofit/>
          </a:bodyPr>
          <a:lstStyle/>
          <a:p>
            <a:r>
              <a:rPr lang="en-US" sz="1600" dirty="0"/>
              <a:t>The prime meridian is the beginning place for marking locations as east or west. It is marked 0° (zero degrees). Other lines of longitude, or meridians, appear at fifteen degree intervals either east or west of the prime meridian.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Lines of longitude in the eastern hemisphere are labeled E for east, and lines in the western hemisphere</a:t>
            </a:r>
          </a:p>
          <a:p>
            <a:r>
              <a:rPr lang="en-US" sz="1600" dirty="0"/>
              <a:t>are labeled W for west.</a:t>
            </a:r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437161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Red Grid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508499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Lines of </a:t>
            </a:r>
            <a:r>
              <a:rPr lang="en-US" sz="2300" b="1" dirty="0">
                <a:solidFill>
                  <a:srgbClr val="FFFF00"/>
                </a:solidFill>
              </a:rPr>
              <a:t>latitude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and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FFFF00"/>
                </a:solidFill>
              </a:rPr>
              <a:t>longitude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form a global grid, or a set of intersecting lines on globes and maps.</a:t>
            </a:r>
          </a:p>
          <a:p>
            <a:pPr>
              <a:buFont typeface="Arial" pitchFamily="34" charset="0"/>
              <a:buChar char="•"/>
            </a:pPr>
            <a:endParaRPr lang="en-US" sz="2300" dirty="0"/>
          </a:p>
          <a:p>
            <a:pPr>
              <a:buFont typeface="Arial" pitchFamily="34" charset="0"/>
              <a:buChar char="•"/>
            </a:pPr>
            <a:r>
              <a:rPr lang="en-US" sz="2300" dirty="0">
                <a:solidFill>
                  <a:schemeClr val="bg1"/>
                </a:solidFill>
              </a:rPr>
              <a:t>It is possible to find the exact location of places anywhere in the world using the lines of </a:t>
            </a:r>
            <a:r>
              <a:rPr lang="en-US" sz="2300" b="1" dirty="0">
                <a:solidFill>
                  <a:srgbClr val="FFFF00"/>
                </a:solidFill>
              </a:rPr>
              <a:t>latitude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and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FFFF00"/>
                </a:solidFill>
              </a:rPr>
              <a:t>longitude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on the global grid. </a:t>
            </a:r>
            <a:endParaRPr lang="en-US" sz="23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bg1"/>
                </a:solidFill>
              </a:rPr>
              <a:t>A </a:t>
            </a:r>
            <a:r>
              <a:rPr lang="en-US" sz="2300" dirty="0">
                <a:solidFill>
                  <a:schemeClr val="bg1"/>
                </a:solidFill>
              </a:rPr>
              <a:t>location described by a precise </a:t>
            </a:r>
            <a:r>
              <a:rPr lang="en-US" sz="2300" b="1" dirty="0">
                <a:solidFill>
                  <a:srgbClr val="FFFF00"/>
                </a:solidFill>
              </a:rPr>
              <a:t>latitude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and</a:t>
            </a:r>
            <a:r>
              <a:rPr lang="en-US" sz="2300" dirty="0"/>
              <a:t> </a:t>
            </a:r>
            <a:r>
              <a:rPr lang="en-US" sz="2300" b="1" dirty="0">
                <a:solidFill>
                  <a:srgbClr val="FFFF00"/>
                </a:solidFill>
              </a:rPr>
              <a:t>longitude</a:t>
            </a:r>
            <a:r>
              <a:rPr lang="en-US" sz="2300" dirty="0">
                <a:solidFill>
                  <a:srgbClr val="FFFF00"/>
                </a:solidFill>
              </a:rPr>
              <a:t> </a:t>
            </a:r>
            <a:r>
              <a:rPr lang="en-US" sz="2300" dirty="0">
                <a:solidFill>
                  <a:schemeClr val="bg1"/>
                </a:solidFill>
              </a:rPr>
              <a:t>is an </a:t>
            </a:r>
            <a:r>
              <a:rPr lang="en-US" sz="2300" b="1" dirty="0">
                <a:solidFill>
                  <a:srgbClr val="FFFF00"/>
                </a:solidFill>
              </a:rPr>
              <a:t>absolute location</a:t>
            </a:r>
            <a:r>
              <a:rPr lang="en-US" sz="2300" dirty="0">
                <a:solidFill>
                  <a:schemeClr val="bg1"/>
                </a:solidFill>
              </a:rPr>
              <a:t>. A street address is also an absolute location.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19200"/>
            <a:ext cx="458506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/>
          <a:lstStyle/>
          <a:p>
            <a:r>
              <a:rPr lang="en-US" dirty="0" smtClean="0"/>
              <a:t>Map Scales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505200" cy="6019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Cartographers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are people </a:t>
            </a:r>
            <a:r>
              <a:rPr lang="en-US" sz="2000" dirty="0">
                <a:solidFill>
                  <a:schemeClr val="bg1"/>
                </a:solidFill>
              </a:rPr>
              <a:t>who make </a:t>
            </a:r>
            <a:r>
              <a:rPr lang="en-US" sz="2000" dirty="0" smtClean="0">
                <a:solidFill>
                  <a:schemeClr val="bg1"/>
                </a:solidFill>
              </a:rPr>
              <a:t>maps.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They </a:t>
            </a:r>
            <a:r>
              <a:rPr lang="en-US" sz="2000" dirty="0">
                <a:solidFill>
                  <a:schemeClr val="bg1"/>
                </a:solidFill>
              </a:rPr>
              <a:t>use a </a:t>
            </a:r>
            <a:r>
              <a:rPr lang="en-US" sz="2000" b="1" dirty="0">
                <a:solidFill>
                  <a:srgbClr val="FFFF00"/>
                </a:solidFill>
              </a:rPr>
              <a:t>scale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to show the relationship between the distances shown on the map and the actual distances on the earth.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inset, or </a:t>
            </a:r>
            <a:r>
              <a:rPr lang="en-US" sz="2000" b="1" dirty="0">
                <a:solidFill>
                  <a:srgbClr val="FFFF00"/>
                </a:solidFill>
              </a:rPr>
              <a:t>legend</a:t>
            </a:r>
            <a:r>
              <a:rPr lang="en-US" sz="2000" dirty="0">
                <a:solidFill>
                  <a:schemeClr val="bg1"/>
                </a:solidFill>
              </a:rPr>
              <a:t>, of this map shows a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scale</a:t>
            </a:r>
            <a:r>
              <a:rPr lang="en-US" sz="2000" dirty="0"/>
              <a:t>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>
                <a:solidFill>
                  <a:schemeClr val="bg1"/>
                </a:solidFill>
              </a:rPr>
              <a:t>To use a </a:t>
            </a:r>
            <a:r>
              <a:rPr lang="en-US" sz="2000" b="1" dirty="0">
                <a:solidFill>
                  <a:srgbClr val="FFFF00"/>
                </a:solidFill>
              </a:rPr>
              <a:t>scale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on a map, measure the distance between two points with a ruler. Compare your measurement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4402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 Scales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24400" cy="49656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For example, one inch on a map can be used to show  500 miles in actual distance; however, </a:t>
            </a:r>
            <a:r>
              <a:rPr lang="en-US" sz="2100" b="1" dirty="0">
                <a:solidFill>
                  <a:srgbClr val="FFFF00"/>
                </a:solidFill>
              </a:rPr>
              <a:t>scales</a:t>
            </a:r>
            <a:r>
              <a:rPr lang="en-US" sz="2100" dirty="0">
                <a:solidFill>
                  <a:srgbClr val="FFFF00"/>
                </a:solidFill>
              </a:rPr>
              <a:t> </a:t>
            </a:r>
            <a:r>
              <a:rPr lang="en-US" sz="2100" dirty="0">
                <a:solidFill>
                  <a:schemeClr val="bg1"/>
                </a:solidFill>
              </a:rPr>
              <a:t>can vary on maps, so be sure to note what the scale represents on each map you work with</a:t>
            </a:r>
            <a:r>
              <a:rPr lang="en-US" sz="2100" dirty="0" smtClean="0">
                <a:solidFill>
                  <a:schemeClr val="bg1"/>
                </a:solidFill>
              </a:rPr>
              <a:t>.</a:t>
            </a:r>
          </a:p>
          <a:p>
            <a:endParaRPr lang="en-US" sz="2100" dirty="0"/>
          </a:p>
          <a:p>
            <a:pPr>
              <a:buFont typeface="Arial" pitchFamily="34" charset="0"/>
              <a:buChar char="•"/>
            </a:pPr>
            <a:r>
              <a:rPr lang="en-US" sz="2100" dirty="0"/>
              <a:t> </a:t>
            </a:r>
            <a:r>
              <a:rPr lang="en-US" sz="2100" dirty="0" smtClean="0">
                <a:solidFill>
                  <a:schemeClr val="bg1"/>
                </a:solidFill>
              </a:rPr>
              <a:t>If </a:t>
            </a:r>
            <a:r>
              <a:rPr lang="en-US" sz="2100" dirty="0">
                <a:solidFill>
                  <a:schemeClr val="bg1"/>
                </a:solidFill>
              </a:rPr>
              <a:t>a map </a:t>
            </a:r>
            <a:r>
              <a:rPr lang="en-US" sz="2100" b="1" dirty="0">
                <a:solidFill>
                  <a:srgbClr val="FFFF00"/>
                </a:solidFill>
              </a:rPr>
              <a:t>scale</a:t>
            </a:r>
            <a:r>
              <a:rPr lang="en-US" sz="2100" dirty="0">
                <a:solidFill>
                  <a:srgbClr val="FFFF00"/>
                </a:solidFill>
              </a:rPr>
              <a:t> </a:t>
            </a:r>
            <a:r>
              <a:rPr lang="en-US" sz="2100" dirty="0">
                <a:solidFill>
                  <a:schemeClr val="bg1"/>
                </a:solidFill>
              </a:rPr>
              <a:t>uses one inch to represent 500 miles and you measure 3 inches from one point </a:t>
            </a:r>
            <a:r>
              <a:rPr lang="en-US" sz="2100" dirty="0" smtClean="0">
                <a:solidFill>
                  <a:schemeClr val="bg1"/>
                </a:solidFill>
              </a:rPr>
              <a:t>to another </a:t>
            </a:r>
            <a:r>
              <a:rPr lang="en-US" sz="2100" dirty="0">
                <a:solidFill>
                  <a:schemeClr val="bg1"/>
                </a:solidFill>
              </a:rPr>
              <a:t>on a map, the actual distance between those two points would </a:t>
            </a:r>
            <a:r>
              <a:rPr lang="en-US" sz="2100" dirty="0" smtClean="0">
                <a:solidFill>
                  <a:schemeClr val="bg1"/>
                </a:solidFill>
              </a:rPr>
              <a:t>be 1500 </a:t>
            </a:r>
            <a:r>
              <a:rPr lang="en-US" sz="2100" dirty="0">
                <a:solidFill>
                  <a:schemeClr val="bg1"/>
                </a:solidFill>
              </a:rPr>
              <a:t>miles.</a:t>
            </a:r>
          </a:p>
          <a:p>
            <a:endParaRPr lang="en-US" sz="1600" dirty="0"/>
          </a:p>
          <a:p>
            <a:endParaRPr lang="en-US" sz="1600" dirty="0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286000" y="1295400"/>
            <a:ext cx="6324600" cy="4343400"/>
            <a:chOff x="1284" y="-4585"/>
            <a:chExt cx="8502" cy="4016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78" y="-4584"/>
              <a:ext cx="3897" cy="4015"/>
            </a:xfrm>
            <a:prstGeom prst="rect">
              <a:avLst/>
            </a:prstGeom>
            <a:noFill/>
          </p:spPr>
        </p:pic>
        <p:grpSp>
          <p:nvGrpSpPr>
            <p:cNvPr id="11272" name="Group 8"/>
            <p:cNvGrpSpPr>
              <a:grpSpLocks/>
            </p:cNvGrpSpPr>
            <p:nvPr/>
          </p:nvGrpSpPr>
          <p:grpSpPr bwMode="auto">
            <a:xfrm>
              <a:off x="1294" y="-4574"/>
              <a:ext cx="8481" cy="2"/>
              <a:chOff x="1294" y="-4574"/>
              <a:chExt cx="8481" cy="2"/>
            </a:xfrm>
          </p:grpSpPr>
          <p:sp>
            <p:nvSpPr>
              <p:cNvPr id="11273" name="Freeform 9"/>
              <p:cNvSpPr>
                <a:spLocks/>
              </p:cNvSpPr>
              <p:nvPr/>
            </p:nvSpPr>
            <p:spPr bwMode="auto">
              <a:xfrm>
                <a:off x="1294" y="-4574"/>
                <a:ext cx="848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81" y="0"/>
                  </a:cxn>
                </a:cxnLst>
                <a:rect l="0" t="0" r="r" b="b"/>
                <a:pathLst>
                  <a:path w="8481">
                    <a:moveTo>
                      <a:pt x="0" y="0"/>
                    </a:moveTo>
                    <a:lnTo>
                      <a:pt x="8481" y="0"/>
                    </a:lnTo>
                  </a:path>
                </a:pathLst>
              </a:custGeom>
              <a:noFill/>
              <a:ln w="13462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Rose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2133600"/>
            <a:ext cx="0" cy="350520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3810000"/>
            <a:ext cx="3276600" cy="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3124200"/>
            <a:ext cx="1219200" cy="137160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733800" y="3124200"/>
            <a:ext cx="1219200" cy="1371600"/>
          </a:xfrm>
          <a:prstGeom prst="straightConnector1">
            <a:avLst/>
          </a:prstGeom>
          <a:ln w="381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86200" y="2057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53000" y="31242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9800" y="38862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29200" y="45720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86200" y="63246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43200" y="31242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76400" y="38862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743200" y="45720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038600" y="1295400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endParaRPr lang="en-US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31510" y="312420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03521" y="556260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n-US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66839" y="3124200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endParaRPr lang="en-US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67000" y="2438400"/>
            <a:ext cx="1067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NW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05400" y="3886200"/>
            <a:ext cx="726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SE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29200" y="2438400"/>
            <a:ext cx="832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43200" y="3886200"/>
            <a:ext cx="958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SW</a:t>
            </a:r>
            <a:endParaRPr lang="en-US" sz="5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91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absolute location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Cartographer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equator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geography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hemisphere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latitude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longitude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map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prime meridian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scale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 and Oceans</a:t>
            </a:r>
            <a:endParaRPr lang="en-US" dirty="0"/>
          </a:p>
        </p:txBody>
      </p:sp>
      <p:pic>
        <p:nvPicPr>
          <p:cNvPr id="1026" name="Picture 2" descr="http://upload.wikimedia.org/wikipedia/commons/9/9c/BlankMap-World-Continents-Colou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10077014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2590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2209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4876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2514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5715000"/>
            <a:ext cx="4595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3810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25236" y="6331527"/>
            <a:ext cx="6636328" cy="318655"/>
          </a:xfrm>
          <a:custGeom>
            <a:avLst/>
            <a:gdLst>
              <a:gd name="connsiteX0" fmla="*/ 0 w 6636328"/>
              <a:gd name="connsiteY0" fmla="*/ 318655 h 318655"/>
              <a:gd name="connsiteX1" fmla="*/ 41564 w 6636328"/>
              <a:gd name="connsiteY1" fmla="*/ 235528 h 318655"/>
              <a:gd name="connsiteX2" fmla="*/ 83128 w 6636328"/>
              <a:gd name="connsiteY2" fmla="*/ 221673 h 318655"/>
              <a:gd name="connsiteX3" fmla="*/ 443346 w 6636328"/>
              <a:gd name="connsiteY3" fmla="*/ 207818 h 318655"/>
              <a:gd name="connsiteX4" fmla="*/ 706582 w 6636328"/>
              <a:gd name="connsiteY4" fmla="*/ 193964 h 318655"/>
              <a:gd name="connsiteX5" fmla="*/ 734291 w 6636328"/>
              <a:gd name="connsiteY5" fmla="*/ 235528 h 318655"/>
              <a:gd name="connsiteX6" fmla="*/ 775855 w 6636328"/>
              <a:gd name="connsiteY6" fmla="*/ 249382 h 318655"/>
              <a:gd name="connsiteX7" fmla="*/ 872837 w 6636328"/>
              <a:gd name="connsiteY7" fmla="*/ 235528 h 318655"/>
              <a:gd name="connsiteX8" fmla="*/ 955964 w 6636328"/>
              <a:gd name="connsiteY8" fmla="*/ 207818 h 318655"/>
              <a:gd name="connsiteX9" fmla="*/ 1219200 w 6636328"/>
              <a:gd name="connsiteY9" fmla="*/ 221673 h 318655"/>
              <a:gd name="connsiteX10" fmla="*/ 1260764 w 6636328"/>
              <a:gd name="connsiteY10" fmla="*/ 249382 h 318655"/>
              <a:gd name="connsiteX11" fmla="*/ 1343891 w 6636328"/>
              <a:gd name="connsiteY11" fmla="*/ 235528 h 318655"/>
              <a:gd name="connsiteX12" fmla="*/ 1482437 w 6636328"/>
              <a:gd name="connsiteY12" fmla="*/ 221673 h 318655"/>
              <a:gd name="connsiteX13" fmla="*/ 1524000 w 6636328"/>
              <a:gd name="connsiteY13" fmla="*/ 193964 h 318655"/>
              <a:gd name="connsiteX14" fmla="*/ 1551709 w 6636328"/>
              <a:gd name="connsiteY14" fmla="*/ 152400 h 318655"/>
              <a:gd name="connsiteX15" fmla="*/ 1607128 w 6636328"/>
              <a:gd name="connsiteY15" fmla="*/ 124691 h 318655"/>
              <a:gd name="connsiteX16" fmla="*/ 1648691 w 6636328"/>
              <a:gd name="connsiteY16" fmla="*/ 96982 h 318655"/>
              <a:gd name="connsiteX17" fmla="*/ 1662546 w 6636328"/>
              <a:gd name="connsiteY17" fmla="*/ 180109 h 318655"/>
              <a:gd name="connsiteX18" fmla="*/ 2396837 w 6636328"/>
              <a:gd name="connsiteY18" fmla="*/ 166255 h 318655"/>
              <a:gd name="connsiteX19" fmla="*/ 2521528 w 6636328"/>
              <a:gd name="connsiteY19" fmla="*/ 96982 h 318655"/>
              <a:gd name="connsiteX20" fmla="*/ 2646219 w 6636328"/>
              <a:gd name="connsiteY20" fmla="*/ 55418 h 318655"/>
              <a:gd name="connsiteX21" fmla="*/ 2687782 w 6636328"/>
              <a:gd name="connsiteY21" fmla="*/ 27709 h 318655"/>
              <a:gd name="connsiteX22" fmla="*/ 2784764 w 6636328"/>
              <a:gd name="connsiteY22" fmla="*/ 0 h 318655"/>
              <a:gd name="connsiteX23" fmla="*/ 3172691 w 6636328"/>
              <a:gd name="connsiteY23" fmla="*/ 13855 h 318655"/>
              <a:gd name="connsiteX24" fmla="*/ 3283528 w 6636328"/>
              <a:gd name="connsiteY24" fmla="*/ 27709 h 318655"/>
              <a:gd name="connsiteX25" fmla="*/ 3325091 w 6636328"/>
              <a:gd name="connsiteY25" fmla="*/ 55418 h 318655"/>
              <a:gd name="connsiteX26" fmla="*/ 3394364 w 6636328"/>
              <a:gd name="connsiteY26" fmla="*/ 124691 h 318655"/>
              <a:gd name="connsiteX27" fmla="*/ 3477491 w 6636328"/>
              <a:gd name="connsiteY27" fmla="*/ 138546 h 318655"/>
              <a:gd name="connsiteX28" fmla="*/ 3560619 w 6636328"/>
              <a:gd name="connsiteY28" fmla="*/ 166255 h 318655"/>
              <a:gd name="connsiteX29" fmla="*/ 3657600 w 6636328"/>
              <a:gd name="connsiteY29" fmla="*/ 152400 h 318655"/>
              <a:gd name="connsiteX30" fmla="*/ 3699164 w 6636328"/>
              <a:gd name="connsiteY30" fmla="*/ 124691 h 318655"/>
              <a:gd name="connsiteX31" fmla="*/ 4142509 w 6636328"/>
              <a:gd name="connsiteY31" fmla="*/ 138546 h 318655"/>
              <a:gd name="connsiteX32" fmla="*/ 4184073 w 6636328"/>
              <a:gd name="connsiteY32" fmla="*/ 152400 h 318655"/>
              <a:gd name="connsiteX33" fmla="*/ 4267200 w 6636328"/>
              <a:gd name="connsiteY33" fmla="*/ 193964 h 318655"/>
              <a:gd name="connsiteX34" fmla="*/ 4627419 w 6636328"/>
              <a:gd name="connsiteY34" fmla="*/ 180109 h 318655"/>
              <a:gd name="connsiteX35" fmla="*/ 4710546 w 6636328"/>
              <a:gd name="connsiteY35" fmla="*/ 138546 h 318655"/>
              <a:gd name="connsiteX36" fmla="*/ 4807528 w 6636328"/>
              <a:gd name="connsiteY36" fmla="*/ 96982 h 318655"/>
              <a:gd name="connsiteX37" fmla="*/ 4862946 w 6636328"/>
              <a:gd name="connsiteY37" fmla="*/ 69273 h 318655"/>
              <a:gd name="connsiteX38" fmla="*/ 5098473 w 6636328"/>
              <a:gd name="connsiteY38" fmla="*/ 83128 h 318655"/>
              <a:gd name="connsiteX39" fmla="*/ 5237019 w 6636328"/>
              <a:gd name="connsiteY39" fmla="*/ 96982 h 318655"/>
              <a:gd name="connsiteX40" fmla="*/ 5569528 w 6636328"/>
              <a:gd name="connsiteY40" fmla="*/ 110837 h 318655"/>
              <a:gd name="connsiteX41" fmla="*/ 5666509 w 6636328"/>
              <a:gd name="connsiteY41" fmla="*/ 207818 h 318655"/>
              <a:gd name="connsiteX42" fmla="*/ 5777346 w 6636328"/>
              <a:gd name="connsiteY42" fmla="*/ 221673 h 318655"/>
              <a:gd name="connsiteX43" fmla="*/ 6497782 w 6636328"/>
              <a:gd name="connsiteY43" fmla="*/ 235528 h 318655"/>
              <a:gd name="connsiteX44" fmla="*/ 6580909 w 6636328"/>
              <a:gd name="connsiteY44" fmla="*/ 249382 h 318655"/>
              <a:gd name="connsiteX45" fmla="*/ 6608619 w 6636328"/>
              <a:gd name="connsiteY45" fmla="*/ 277091 h 318655"/>
              <a:gd name="connsiteX46" fmla="*/ 6636328 w 6636328"/>
              <a:gd name="connsiteY46" fmla="*/ 318655 h 31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36328" h="318655">
                <a:moveTo>
                  <a:pt x="0" y="318655"/>
                </a:moveTo>
                <a:cubicBezTo>
                  <a:pt x="9127" y="291275"/>
                  <a:pt x="17148" y="255060"/>
                  <a:pt x="41564" y="235528"/>
                </a:cubicBezTo>
                <a:cubicBezTo>
                  <a:pt x="52968" y="226405"/>
                  <a:pt x="68558" y="222678"/>
                  <a:pt x="83128" y="221673"/>
                </a:cubicBezTo>
                <a:cubicBezTo>
                  <a:pt x="203005" y="213405"/>
                  <a:pt x="323273" y="212436"/>
                  <a:pt x="443346" y="207818"/>
                </a:cubicBezTo>
                <a:cubicBezTo>
                  <a:pt x="536880" y="145461"/>
                  <a:pt x="511108" y="150525"/>
                  <a:pt x="706582" y="193964"/>
                </a:cubicBezTo>
                <a:cubicBezTo>
                  <a:pt x="722837" y="197576"/>
                  <a:pt x="721289" y="225126"/>
                  <a:pt x="734291" y="235528"/>
                </a:cubicBezTo>
                <a:cubicBezTo>
                  <a:pt x="745695" y="244651"/>
                  <a:pt x="762000" y="244764"/>
                  <a:pt x="775855" y="249382"/>
                </a:cubicBezTo>
                <a:cubicBezTo>
                  <a:pt x="808182" y="244764"/>
                  <a:pt x="841018" y="242871"/>
                  <a:pt x="872837" y="235528"/>
                </a:cubicBezTo>
                <a:cubicBezTo>
                  <a:pt x="901297" y="228960"/>
                  <a:pt x="955964" y="207818"/>
                  <a:pt x="955964" y="207818"/>
                </a:cubicBezTo>
                <a:cubicBezTo>
                  <a:pt x="1043709" y="212436"/>
                  <a:pt x="1132139" y="209801"/>
                  <a:pt x="1219200" y="221673"/>
                </a:cubicBezTo>
                <a:cubicBezTo>
                  <a:pt x="1235698" y="223923"/>
                  <a:pt x="1244215" y="247543"/>
                  <a:pt x="1260764" y="249382"/>
                </a:cubicBezTo>
                <a:cubicBezTo>
                  <a:pt x="1288683" y="252484"/>
                  <a:pt x="1316017" y="239012"/>
                  <a:pt x="1343891" y="235528"/>
                </a:cubicBezTo>
                <a:cubicBezTo>
                  <a:pt x="1389945" y="229771"/>
                  <a:pt x="1436255" y="226291"/>
                  <a:pt x="1482437" y="221673"/>
                </a:cubicBezTo>
                <a:cubicBezTo>
                  <a:pt x="1496291" y="212437"/>
                  <a:pt x="1512226" y="205738"/>
                  <a:pt x="1524000" y="193964"/>
                </a:cubicBezTo>
                <a:cubicBezTo>
                  <a:pt x="1535774" y="182190"/>
                  <a:pt x="1538917" y="163060"/>
                  <a:pt x="1551709" y="152400"/>
                </a:cubicBezTo>
                <a:cubicBezTo>
                  <a:pt x="1567575" y="139178"/>
                  <a:pt x="1589196" y="134938"/>
                  <a:pt x="1607128" y="124691"/>
                </a:cubicBezTo>
                <a:cubicBezTo>
                  <a:pt x="1621585" y="116430"/>
                  <a:pt x="1634837" y="106218"/>
                  <a:pt x="1648691" y="96982"/>
                </a:cubicBezTo>
                <a:cubicBezTo>
                  <a:pt x="1644711" y="108924"/>
                  <a:pt x="1609475" y="178179"/>
                  <a:pt x="1662546" y="180109"/>
                </a:cubicBezTo>
                <a:cubicBezTo>
                  <a:pt x="1907192" y="189005"/>
                  <a:pt x="2152073" y="170873"/>
                  <a:pt x="2396837" y="166255"/>
                </a:cubicBezTo>
                <a:cubicBezTo>
                  <a:pt x="2462964" y="116659"/>
                  <a:pt x="2440710" y="125845"/>
                  <a:pt x="2521528" y="96982"/>
                </a:cubicBezTo>
                <a:cubicBezTo>
                  <a:pt x="2562788" y="82246"/>
                  <a:pt x="2609765" y="79721"/>
                  <a:pt x="2646219" y="55418"/>
                </a:cubicBezTo>
                <a:cubicBezTo>
                  <a:pt x="2660073" y="46182"/>
                  <a:pt x="2672889" y="35155"/>
                  <a:pt x="2687782" y="27709"/>
                </a:cubicBezTo>
                <a:cubicBezTo>
                  <a:pt x="2707653" y="17773"/>
                  <a:pt x="2767014" y="4438"/>
                  <a:pt x="2784764" y="0"/>
                </a:cubicBezTo>
                <a:lnTo>
                  <a:pt x="3172691" y="13855"/>
                </a:lnTo>
                <a:cubicBezTo>
                  <a:pt x="3209867" y="15920"/>
                  <a:pt x="3247607" y="17912"/>
                  <a:pt x="3283528" y="27709"/>
                </a:cubicBezTo>
                <a:cubicBezTo>
                  <a:pt x="3299592" y="32090"/>
                  <a:pt x="3312560" y="44453"/>
                  <a:pt x="3325091" y="55418"/>
                </a:cubicBezTo>
                <a:cubicBezTo>
                  <a:pt x="3349667" y="76922"/>
                  <a:pt x="3362153" y="119322"/>
                  <a:pt x="3394364" y="124691"/>
                </a:cubicBezTo>
                <a:cubicBezTo>
                  <a:pt x="3422073" y="129309"/>
                  <a:pt x="3450239" y="131733"/>
                  <a:pt x="3477491" y="138546"/>
                </a:cubicBezTo>
                <a:cubicBezTo>
                  <a:pt x="3505827" y="145630"/>
                  <a:pt x="3560619" y="166255"/>
                  <a:pt x="3560619" y="166255"/>
                </a:cubicBezTo>
                <a:cubicBezTo>
                  <a:pt x="3592946" y="161637"/>
                  <a:pt x="3626322" y="161784"/>
                  <a:pt x="3657600" y="152400"/>
                </a:cubicBezTo>
                <a:cubicBezTo>
                  <a:pt x="3673549" y="147615"/>
                  <a:pt x="3682520" y="125167"/>
                  <a:pt x="3699164" y="124691"/>
                </a:cubicBezTo>
                <a:lnTo>
                  <a:pt x="4142509" y="138546"/>
                </a:lnTo>
                <a:cubicBezTo>
                  <a:pt x="4156364" y="143164"/>
                  <a:pt x="4171011" y="145869"/>
                  <a:pt x="4184073" y="152400"/>
                </a:cubicBezTo>
                <a:cubicBezTo>
                  <a:pt x="4291514" y="206119"/>
                  <a:pt x="4162721" y="159136"/>
                  <a:pt x="4267200" y="193964"/>
                </a:cubicBezTo>
                <a:cubicBezTo>
                  <a:pt x="4387273" y="189346"/>
                  <a:pt x="4507542" y="188376"/>
                  <a:pt x="4627419" y="180109"/>
                </a:cubicBezTo>
                <a:cubicBezTo>
                  <a:pt x="4663529" y="177619"/>
                  <a:pt x="4681060" y="155395"/>
                  <a:pt x="4710546" y="138546"/>
                </a:cubicBezTo>
                <a:cubicBezTo>
                  <a:pt x="4802444" y="86033"/>
                  <a:pt x="4729812" y="130289"/>
                  <a:pt x="4807528" y="96982"/>
                </a:cubicBezTo>
                <a:cubicBezTo>
                  <a:pt x="4826511" y="88846"/>
                  <a:pt x="4844473" y="78509"/>
                  <a:pt x="4862946" y="69273"/>
                </a:cubicBezTo>
                <a:lnTo>
                  <a:pt x="5098473" y="83128"/>
                </a:lnTo>
                <a:cubicBezTo>
                  <a:pt x="5144759" y="86557"/>
                  <a:pt x="5190687" y="94257"/>
                  <a:pt x="5237019" y="96982"/>
                </a:cubicBezTo>
                <a:cubicBezTo>
                  <a:pt x="5347760" y="103496"/>
                  <a:pt x="5458692" y="106219"/>
                  <a:pt x="5569528" y="110837"/>
                </a:cubicBezTo>
                <a:cubicBezTo>
                  <a:pt x="5613872" y="177354"/>
                  <a:pt x="5601761" y="196046"/>
                  <a:pt x="5666509" y="207818"/>
                </a:cubicBezTo>
                <a:cubicBezTo>
                  <a:pt x="5703142" y="214478"/>
                  <a:pt x="5740133" y="220433"/>
                  <a:pt x="5777346" y="221673"/>
                </a:cubicBezTo>
                <a:cubicBezTo>
                  <a:pt x="6017402" y="229675"/>
                  <a:pt x="6257637" y="230910"/>
                  <a:pt x="6497782" y="235528"/>
                </a:cubicBezTo>
                <a:cubicBezTo>
                  <a:pt x="6525491" y="240146"/>
                  <a:pt x="6554606" y="239519"/>
                  <a:pt x="6580909" y="249382"/>
                </a:cubicBezTo>
                <a:cubicBezTo>
                  <a:pt x="6593140" y="253968"/>
                  <a:pt x="6600459" y="266891"/>
                  <a:pt x="6608619" y="277091"/>
                </a:cubicBezTo>
                <a:cubicBezTo>
                  <a:pt x="6619021" y="290093"/>
                  <a:pt x="6636328" y="318655"/>
                  <a:pt x="6636328" y="318655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80655" y="6416735"/>
            <a:ext cx="6483927" cy="278850"/>
          </a:xfrm>
          <a:custGeom>
            <a:avLst/>
            <a:gdLst>
              <a:gd name="connsiteX0" fmla="*/ 0 w 6483927"/>
              <a:gd name="connsiteY0" fmla="*/ 233447 h 278850"/>
              <a:gd name="connsiteX1" fmla="*/ 3851563 w 6483927"/>
              <a:gd name="connsiteY1" fmla="*/ 219592 h 278850"/>
              <a:gd name="connsiteX2" fmla="*/ 3906981 w 6483927"/>
              <a:gd name="connsiteY2" fmla="*/ 191883 h 278850"/>
              <a:gd name="connsiteX3" fmla="*/ 4045527 w 6483927"/>
              <a:gd name="connsiteY3" fmla="*/ 150320 h 278850"/>
              <a:gd name="connsiteX4" fmla="*/ 4128654 w 6483927"/>
              <a:gd name="connsiteY4" fmla="*/ 108756 h 278850"/>
              <a:gd name="connsiteX5" fmla="*/ 4211781 w 6483927"/>
              <a:gd name="connsiteY5" fmla="*/ 81047 h 278850"/>
              <a:gd name="connsiteX6" fmla="*/ 4184072 w 6483927"/>
              <a:gd name="connsiteY6" fmla="*/ 122610 h 278850"/>
              <a:gd name="connsiteX7" fmla="*/ 4128654 w 6483927"/>
              <a:gd name="connsiteY7" fmla="*/ 191883 h 278850"/>
              <a:gd name="connsiteX8" fmla="*/ 4170218 w 6483927"/>
              <a:gd name="connsiteY8" fmla="*/ 219592 h 278850"/>
              <a:gd name="connsiteX9" fmla="*/ 4599709 w 6483927"/>
              <a:gd name="connsiteY9" fmla="*/ 205738 h 278850"/>
              <a:gd name="connsiteX10" fmla="*/ 4641272 w 6483927"/>
              <a:gd name="connsiteY10" fmla="*/ 178029 h 278850"/>
              <a:gd name="connsiteX11" fmla="*/ 4696690 w 6483927"/>
              <a:gd name="connsiteY11" fmla="*/ 164174 h 278850"/>
              <a:gd name="connsiteX12" fmla="*/ 4738254 w 6483927"/>
              <a:gd name="connsiteY12" fmla="*/ 150320 h 278850"/>
              <a:gd name="connsiteX13" fmla="*/ 4793672 w 6483927"/>
              <a:gd name="connsiteY13" fmla="*/ 122610 h 278850"/>
              <a:gd name="connsiteX14" fmla="*/ 4862945 w 6483927"/>
              <a:gd name="connsiteY14" fmla="*/ 108756 h 278850"/>
              <a:gd name="connsiteX15" fmla="*/ 4918363 w 6483927"/>
              <a:gd name="connsiteY15" fmla="*/ 94901 h 278850"/>
              <a:gd name="connsiteX16" fmla="*/ 4987636 w 6483927"/>
              <a:gd name="connsiteY16" fmla="*/ 81047 h 278850"/>
              <a:gd name="connsiteX17" fmla="*/ 5070763 w 6483927"/>
              <a:gd name="connsiteY17" fmla="*/ 53338 h 278850"/>
              <a:gd name="connsiteX18" fmla="*/ 5126181 w 6483927"/>
              <a:gd name="connsiteY18" fmla="*/ 11774 h 278850"/>
              <a:gd name="connsiteX19" fmla="*/ 5084618 w 6483927"/>
              <a:gd name="connsiteY19" fmla="*/ 39483 h 278850"/>
              <a:gd name="connsiteX20" fmla="*/ 5015345 w 6483927"/>
              <a:gd name="connsiteY20" fmla="*/ 108756 h 278850"/>
              <a:gd name="connsiteX21" fmla="*/ 5015345 w 6483927"/>
              <a:gd name="connsiteY21" fmla="*/ 205738 h 278850"/>
              <a:gd name="connsiteX22" fmla="*/ 6483927 w 6483927"/>
              <a:gd name="connsiteY22" fmla="*/ 191883 h 278850"/>
              <a:gd name="connsiteX23" fmla="*/ 6151418 w 6483927"/>
              <a:gd name="connsiteY23" fmla="*/ 178029 h 278850"/>
              <a:gd name="connsiteX24" fmla="*/ 6109854 w 6483927"/>
              <a:gd name="connsiteY24" fmla="*/ 150320 h 278850"/>
              <a:gd name="connsiteX25" fmla="*/ 6040581 w 6483927"/>
              <a:gd name="connsiteY25" fmla="*/ 136465 h 278850"/>
              <a:gd name="connsiteX26" fmla="*/ 5971309 w 6483927"/>
              <a:gd name="connsiteY26" fmla="*/ 150320 h 278850"/>
              <a:gd name="connsiteX27" fmla="*/ 5929745 w 6483927"/>
              <a:gd name="connsiteY27" fmla="*/ 178029 h 278850"/>
              <a:gd name="connsiteX28" fmla="*/ 5458690 w 6483927"/>
              <a:gd name="connsiteY28" fmla="*/ 205738 h 278850"/>
              <a:gd name="connsiteX29" fmla="*/ 4128654 w 6483927"/>
              <a:gd name="connsiteY29" fmla="*/ 233447 h 278850"/>
              <a:gd name="connsiteX30" fmla="*/ 4031672 w 6483927"/>
              <a:gd name="connsiteY30" fmla="*/ 247301 h 278850"/>
              <a:gd name="connsiteX31" fmla="*/ 3449781 w 6483927"/>
              <a:gd name="connsiteY31" fmla="*/ 233447 h 278850"/>
              <a:gd name="connsiteX32" fmla="*/ 3408218 w 6483927"/>
              <a:gd name="connsiteY32" fmla="*/ 219592 h 278850"/>
              <a:gd name="connsiteX33" fmla="*/ 3380509 w 6483927"/>
              <a:gd name="connsiteY33" fmla="*/ 191883 h 27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483927" h="278850">
                <a:moveTo>
                  <a:pt x="0" y="233447"/>
                </a:moveTo>
                <a:lnTo>
                  <a:pt x="3851563" y="219592"/>
                </a:lnTo>
                <a:cubicBezTo>
                  <a:pt x="3872215" y="219372"/>
                  <a:pt x="3887805" y="199553"/>
                  <a:pt x="3906981" y="191883"/>
                </a:cubicBezTo>
                <a:cubicBezTo>
                  <a:pt x="3963200" y="169396"/>
                  <a:pt x="3991091" y="163928"/>
                  <a:pt x="4045527" y="150320"/>
                </a:cubicBezTo>
                <a:cubicBezTo>
                  <a:pt x="4090037" y="105809"/>
                  <a:pt x="4055700" y="130642"/>
                  <a:pt x="4128654" y="108756"/>
                </a:cubicBezTo>
                <a:cubicBezTo>
                  <a:pt x="4156630" y="100363"/>
                  <a:pt x="4211781" y="81047"/>
                  <a:pt x="4211781" y="81047"/>
                </a:cubicBezTo>
                <a:cubicBezTo>
                  <a:pt x="4202545" y="94901"/>
                  <a:pt x="4194474" y="109608"/>
                  <a:pt x="4184072" y="122610"/>
                </a:cubicBezTo>
                <a:cubicBezTo>
                  <a:pt x="4105106" y="221318"/>
                  <a:pt x="4213938" y="63958"/>
                  <a:pt x="4128654" y="191883"/>
                </a:cubicBezTo>
                <a:cubicBezTo>
                  <a:pt x="4142509" y="201119"/>
                  <a:pt x="4153574" y="219102"/>
                  <a:pt x="4170218" y="219592"/>
                </a:cubicBezTo>
                <a:cubicBezTo>
                  <a:pt x="4313394" y="223803"/>
                  <a:pt x="4457025" y="218328"/>
                  <a:pt x="4599709" y="205738"/>
                </a:cubicBezTo>
                <a:cubicBezTo>
                  <a:pt x="4616295" y="204275"/>
                  <a:pt x="4625967" y="184588"/>
                  <a:pt x="4641272" y="178029"/>
                </a:cubicBezTo>
                <a:cubicBezTo>
                  <a:pt x="4658774" y="170528"/>
                  <a:pt x="4678381" y="169405"/>
                  <a:pt x="4696690" y="164174"/>
                </a:cubicBezTo>
                <a:cubicBezTo>
                  <a:pt x="4710732" y="160162"/>
                  <a:pt x="4724831" y="156073"/>
                  <a:pt x="4738254" y="150320"/>
                </a:cubicBezTo>
                <a:cubicBezTo>
                  <a:pt x="4757237" y="142184"/>
                  <a:pt x="4774079" y="129141"/>
                  <a:pt x="4793672" y="122610"/>
                </a:cubicBezTo>
                <a:cubicBezTo>
                  <a:pt x="4816012" y="115163"/>
                  <a:pt x="4839957" y="113864"/>
                  <a:pt x="4862945" y="108756"/>
                </a:cubicBezTo>
                <a:cubicBezTo>
                  <a:pt x="4881533" y="104625"/>
                  <a:pt x="4899775" y="99032"/>
                  <a:pt x="4918363" y="94901"/>
                </a:cubicBezTo>
                <a:cubicBezTo>
                  <a:pt x="4941351" y="89793"/>
                  <a:pt x="4964917" y="87243"/>
                  <a:pt x="4987636" y="81047"/>
                </a:cubicBezTo>
                <a:cubicBezTo>
                  <a:pt x="5015815" y="73362"/>
                  <a:pt x="5070763" y="53338"/>
                  <a:pt x="5070763" y="53338"/>
                </a:cubicBezTo>
                <a:cubicBezTo>
                  <a:pt x="5089236" y="39483"/>
                  <a:pt x="5109853" y="28102"/>
                  <a:pt x="5126181" y="11774"/>
                </a:cubicBezTo>
                <a:cubicBezTo>
                  <a:pt x="5137955" y="0"/>
                  <a:pt x="5096392" y="27709"/>
                  <a:pt x="5084618" y="39483"/>
                </a:cubicBezTo>
                <a:cubicBezTo>
                  <a:pt x="4992258" y="131844"/>
                  <a:pt x="5126178" y="34868"/>
                  <a:pt x="5015345" y="108756"/>
                </a:cubicBezTo>
                <a:cubicBezTo>
                  <a:pt x="5012971" y="115878"/>
                  <a:pt x="4975128" y="204610"/>
                  <a:pt x="5015345" y="205738"/>
                </a:cubicBezTo>
                <a:cubicBezTo>
                  <a:pt x="5504702" y="219458"/>
                  <a:pt x="5994400" y="196501"/>
                  <a:pt x="6483927" y="191883"/>
                </a:cubicBezTo>
                <a:cubicBezTo>
                  <a:pt x="6373091" y="187265"/>
                  <a:pt x="6261672" y="190279"/>
                  <a:pt x="6151418" y="178029"/>
                </a:cubicBezTo>
                <a:cubicBezTo>
                  <a:pt x="6134869" y="176190"/>
                  <a:pt x="6125445" y="156167"/>
                  <a:pt x="6109854" y="150320"/>
                </a:cubicBezTo>
                <a:cubicBezTo>
                  <a:pt x="6087805" y="142052"/>
                  <a:pt x="6063672" y="141083"/>
                  <a:pt x="6040581" y="136465"/>
                </a:cubicBezTo>
                <a:cubicBezTo>
                  <a:pt x="6017490" y="141083"/>
                  <a:pt x="5993358" y="142052"/>
                  <a:pt x="5971309" y="150320"/>
                </a:cubicBezTo>
                <a:cubicBezTo>
                  <a:pt x="5955718" y="156167"/>
                  <a:pt x="5946143" y="175135"/>
                  <a:pt x="5929745" y="178029"/>
                </a:cubicBezTo>
                <a:cubicBezTo>
                  <a:pt x="5881260" y="186585"/>
                  <a:pt x="5461356" y="205605"/>
                  <a:pt x="5458690" y="205738"/>
                </a:cubicBezTo>
                <a:cubicBezTo>
                  <a:pt x="4946887" y="278850"/>
                  <a:pt x="5493911" y="205004"/>
                  <a:pt x="4128654" y="233447"/>
                </a:cubicBezTo>
                <a:cubicBezTo>
                  <a:pt x="4096006" y="234127"/>
                  <a:pt x="4063999" y="242683"/>
                  <a:pt x="4031672" y="247301"/>
                </a:cubicBezTo>
                <a:cubicBezTo>
                  <a:pt x="3837708" y="242683"/>
                  <a:pt x="3643608" y="242062"/>
                  <a:pt x="3449781" y="233447"/>
                </a:cubicBezTo>
                <a:cubicBezTo>
                  <a:pt x="3435192" y="232799"/>
                  <a:pt x="3420741" y="227106"/>
                  <a:pt x="3408218" y="219592"/>
                </a:cubicBezTo>
                <a:cubicBezTo>
                  <a:pt x="3397017" y="212871"/>
                  <a:pt x="3389745" y="201119"/>
                  <a:pt x="3380509" y="191883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4572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585" y="40386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32536" y="358140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1366" y="44958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5120" y="167640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77200" y="3429000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2590800"/>
            <a:ext cx="1391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Asia</a:t>
            </a:r>
            <a:endParaRPr lang="en-US" sz="54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787" y="2590800"/>
            <a:ext cx="19449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North </a:t>
            </a:r>
          </a:p>
          <a:p>
            <a:pPr algn="ctr"/>
            <a:r>
              <a:rPr lang="en-US" sz="4000" b="1" cap="none" spc="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</a:t>
            </a:r>
            <a:endParaRPr lang="en-US" sz="40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3585" y="4572000"/>
            <a:ext cx="19449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South</a:t>
            </a:r>
          </a:p>
          <a:p>
            <a:pPr algn="ctr"/>
            <a:r>
              <a:rPr lang="en-US" sz="4000" b="1" cap="none" spc="0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</a:t>
            </a:r>
            <a:endParaRPr lang="en-US" sz="40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66269" y="4876800"/>
            <a:ext cx="20799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Australia</a:t>
            </a:r>
            <a:endParaRPr lang="en-US" sz="54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47770" y="3733800"/>
            <a:ext cx="1868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Africa</a:t>
            </a:r>
            <a:endParaRPr lang="en-US" sz="54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4998" y="2362200"/>
            <a:ext cx="1846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Europe</a:t>
            </a:r>
            <a:endParaRPr lang="en-US" sz="54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6600" y="5867400"/>
            <a:ext cx="25654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Antarctica</a:t>
            </a:r>
            <a:endParaRPr lang="en-US" sz="4400" b="1" cap="none" spc="0" dirty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29868" y="3276600"/>
            <a:ext cx="1514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Pacific </a:t>
            </a:r>
          </a:p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Ocean</a:t>
            </a:r>
            <a:endParaRPr lang="en-US" sz="3600" b="1" cap="none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86400" y="4191000"/>
            <a:ext cx="13997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Indian</a:t>
            </a:r>
          </a:p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Ocean</a:t>
            </a:r>
            <a:endParaRPr lang="en-US" sz="3600" b="1" cap="none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962400"/>
            <a:ext cx="1514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Pacific </a:t>
            </a:r>
          </a:p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Ocean</a:t>
            </a:r>
            <a:endParaRPr lang="en-US" sz="3600" b="1" cap="none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05400" y="1524000"/>
            <a:ext cx="13997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Arctic</a:t>
            </a:r>
          </a:p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Ocean</a:t>
            </a:r>
            <a:endParaRPr lang="en-US" sz="3600" b="1" cap="none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7400" y="3352800"/>
            <a:ext cx="16650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Atlantic</a:t>
            </a:r>
          </a:p>
          <a:p>
            <a:pPr algn="ctr"/>
            <a:r>
              <a:rPr lang="en-US" sz="3600" b="1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Ocean</a:t>
            </a:r>
            <a:endParaRPr lang="en-US" sz="3600" b="1" cap="none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2" name="Straight Connector 31"/>
          <p:cNvCxnSpPr>
            <a:stCxn id="37" idx="1"/>
          </p:cNvCxnSpPr>
          <p:nvPr/>
        </p:nvCxnSpPr>
        <p:spPr>
          <a:xfrm>
            <a:off x="0" y="4562565"/>
            <a:ext cx="10058400" cy="94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58000" y="4191000"/>
            <a:ext cx="20251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Equator</a:t>
            </a:r>
            <a:endParaRPr lang="en-US" sz="5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191000" y="1981200"/>
            <a:ext cx="0" cy="4876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200400" y="1219200"/>
            <a:ext cx="19367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Prime</a:t>
            </a:r>
          </a:p>
          <a:p>
            <a:pPr algn="ctr"/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Meridian</a:t>
            </a:r>
            <a:endParaRPr lang="en-US" sz="3600" b="1" cap="none" spc="0" dirty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 build="allAtOnce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build="allAtOnce"/>
      <p:bldP spid="23" grpId="1" build="allAtOnce"/>
      <p:bldP spid="24" grpId="0" build="allAtOnce"/>
      <p:bldP spid="25" grpId="0" build="allAtOnce"/>
      <p:bldP spid="25" grpId="1" build="allAtOnce"/>
      <p:bldP spid="26" grpId="0" build="allAtOnce"/>
      <p:bldP spid="26" grpId="1" build="allAtOnce"/>
      <p:bldP spid="27" grpId="0" build="allAtOnce"/>
      <p:bldP spid="27" grpId="1" build="allAtOnce"/>
      <p:bldP spid="28" grpId="0" build="allAtOnce"/>
      <p:bldP spid="28" grpId="1" build="allAtOnce"/>
      <p:bldP spid="29" grpId="0" build="allAtOnce"/>
      <p:bldP spid="29" grpId="1" build="allAtOnce"/>
      <p:bldP spid="31" grpId="0" build="allAtOnce"/>
      <p:bldP spid="31" grpId="1" build="allAtOnce"/>
      <p:bldP spid="36" grpId="0" build="allAtOnce"/>
      <p:bldP spid="36" grpId="1" build="allAtOnce"/>
      <p:bldP spid="37" grpId="0" build="allAtOnce"/>
      <p:bldP spid="37" grpId="1" build="allAtOnce"/>
      <p:bldP spid="38" grpId="0" build="allAtOnce"/>
      <p:bldP spid="38" grpId="1" build="allAtOnce"/>
      <p:bldP spid="39" grpId="0" build="allAtOnce"/>
      <p:bldP spid="39" grpId="1" build="allAtOnce"/>
      <p:bldP spid="33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77724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hemisphere is showing?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olarmythology.com/lessons/northernhemi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352800"/>
            <a:ext cx="6286500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2286000"/>
            <a:ext cx="6468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Northern Hemisphere</a:t>
            </a:r>
            <a:endParaRPr lang="en-US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>
            <a:stCxn id="1026" idx="1"/>
            <a:endCxn id="1026" idx="3"/>
          </p:cNvCxnSpPr>
          <p:nvPr/>
        </p:nvCxnSpPr>
        <p:spPr>
          <a:xfrm>
            <a:off x="1371600" y="4953000"/>
            <a:ext cx="6286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3352800"/>
            <a:ext cx="28575" cy="31718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77724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hemisphere is showing?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807" y="2286000"/>
            <a:ext cx="6463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Southern Hemisphere</a:t>
            </a:r>
            <a:endParaRPr lang="en-US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6626" name="Picture 2" descr="http://www2.luventicus.org/maps/world/southernhemi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5695950" cy="3095625"/>
          </a:xfrm>
          <a:prstGeom prst="rect">
            <a:avLst/>
          </a:prstGeom>
          <a:noFill/>
        </p:spPr>
      </p:pic>
      <p:cxnSp>
        <p:nvCxnSpPr>
          <p:cNvPr id="8" name="Straight Connector 7"/>
          <p:cNvCxnSpPr>
            <a:stCxn id="26626" idx="1"/>
            <a:endCxn id="26626" idx="3"/>
          </p:cNvCxnSpPr>
          <p:nvPr/>
        </p:nvCxnSpPr>
        <p:spPr>
          <a:xfrm>
            <a:off x="1600200" y="4976813"/>
            <a:ext cx="5695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6626" idx="0"/>
            <a:endCxn id="26626" idx="2"/>
          </p:cNvCxnSpPr>
          <p:nvPr/>
        </p:nvCxnSpPr>
        <p:spPr>
          <a:xfrm>
            <a:off x="4448175" y="3429000"/>
            <a:ext cx="0" cy="3095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77724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hemisphere is showing?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4125" y="2286000"/>
            <a:ext cx="5951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Eastern Hemisphere</a:t>
            </a:r>
            <a:endParaRPr lang="en-US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5602" name="Picture 2" descr="http://www2.luventicus.org/maps/world/easternhemi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81400"/>
            <a:ext cx="5695950" cy="3095625"/>
          </a:xfrm>
          <a:prstGeom prst="rect">
            <a:avLst/>
          </a:prstGeom>
          <a:noFill/>
        </p:spPr>
      </p:pic>
      <p:cxnSp>
        <p:nvCxnSpPr>
          <p:cNvPr id="8" name="Straight Connector 7"/>
          <p:cNvCxnSpPr>
            <a:stCxn id="25602" idx="1"/>
            <a:endCxn id="25602" idx="3"/>
          </p:cNvCxnSpPr>
          <p:nvPr/>
        </p:nvCxnSpPr>
        <p:spPr>
          <a:xfrm>
            <a:off x="1676400" y="5129213"/>
            <a:ext cx="5695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3581400"/>
            <a:ext cx="0" cy="3095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Students will be able to identify important characteristics on a map, and be able to utilize the map scale and find the map legend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7772400" cy="9144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hemisphere is showing?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3640" y="2286000"/>
            <a:ext cx="62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Western Hemisphere</a:t>
            </a:r>
            <a:endParaRPr lang="en-US" sz="54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4578" name="Picture 2" descr="http://www2.luventicus.org/maps/world/westernhemisphe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5695950" cy="3095625"/>
          </a:xfrm>
          <a:prstGeom prst="rect">
            <a:avLst/>
          </a:prstGeom>
          <a:noFill/>
        </p:spPr>
      </p:pic>
      <p:cxnSp>
        <p:nvCxnSpPr>
          <p:cNvPr id="8" name="Straight Connector 7"/>
          <p:cNvCxnSpPr>
            <a:stCxn id="24578" idx="1"/>
          </p:cNvCxnSpPr>
          <p:nvPr/>
        </p:nvCxnSpPr>
        <p:spPr>
          <a:xfrm>
            <a:off x="1600200" y="4976813"/>
            <a:ext cx="5772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3429000"/>
            <a:ext cx="0" cy="3095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0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Cartography Film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 13:00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Geography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the science that studies the earth's features.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learning where different countries and continents are located, what they look like, and what their climates and cultures are like.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word geography means "description of the earth</a:t>
            </a:r>
            <a:r>
              <a:rPr lang="en-US" dirty="0" smtClean="0">
                <a:solidFill>
                  <a:schemeClr val="bg1"/>
                </a:solidFill>
              </a:rPr>
              <a:t>."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2288" y="3429000"/>
            <a:ext cx="5486400" cy="533400"/>
          </a:xfrm>
        </p:spPr>
        <p:txBody>
          <a:bodyPr/>
          <a:lstStyle/>
          <a:p>
            <a:r>
              <a:rPr lang="en-US" dirty="0" smtClean="0"/>
              <a:t>Jobs of Geographers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606" b="13606"/>
          <a:stretch>
            <a:fillRect/>
          </a:stretch>
        </p:blipFill>
        <p:spPr bwMode="auto">
          <a:xfrm>
            <a:off x="1792288" y="612775"/>
            <a:ext cx="5486400" cy="2740025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447800" y="3962400"/>
            <a:ext cx="5830888" cy="2667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One of the most important jobs in geography is to describe exactly where places are located on the earth.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To do this, geographers must identify the </a:t>
            </a:r>
            <a:r>
              <a:rPr lang="en-US" sz="2400" b="1" dirty="0" smtClean="0">
                <a:solidFill>
                  <a:srgbClr val="FFFF00"/>
                </a:solidFill>
              </a:rPr>
              <a:t>absolute location</a:t>
            </a:r>
            <a:r>
              <a:rPr lang="en-US" sz="2400" dirty="0" smtClean="0">
                <a:solidFill>
                  <a:schemeClr val="bg1"/>
                </a:solidFill>
              </a:rPr>
              <a:t>, or the exact spot, of each place.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Lines</a:t>
            </a:r>
            <a:endParaRPr lang="en-US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438400" y="1752600"/>
            <a:ext cx="6159500" cy="3505200"/>
            <a:chOff x="1284" y="-3506"/>
            <a:chExt cx="8502" cy="364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6" y="-3505"/>
              <a:ext cx="3537" cy="3643"/>
            </a:xfrm>
            <a:prstGeom prst="rect">
              <a:avLst/>
            </a:prstGeom>
            <a:noFill/>
          </p:spPr>
        </p:pic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294" y="-3496"/>
              <a:ext cx="8481" cy="2"/>
              <a:chOff x="1294" y="-3496"/>
              <a:chExt cx="8481" cy="2"/>
            </a:xfrm>
          </p:grpSpPr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1294" y="-3496"/>
                <a:ext cx="848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481" y="0"/>
                  </a:cxn>
                </a:cxnLst>
                <a:rect l="0" t="0" r="r" b="b"/>
                <a:pathLst>
                  <a:path w="8481">
                    <a:moveTo>
                      <a:pt x="0" y="0"/>
                    </a:moveTo>
                    <a:lnTo>
                      <a:pt x="8481" y="0"/>
                    </a:lnTo>
                  </a:path>
                </a:pathLst>
              </a:custGeom>
              <a:noFill/>
              <a:ln w="13462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762000" y="1295400"/>
            <a:ext cx="4648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Geographers identify the locations of places by using lines of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latitude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and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longitude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They </a:t>
            </a:r>
            <a:r>
              <a:rPr lang="en-US" sz="2000" dirty="0">
                <a:solidFill>
                  <a:schemeClr val="bg1"/>
                </a:solidFill>
              </a:rPr>
              <a:t>first locate the </a:t>
            </a:r>
            <a:r>
              <a:rPr lang="en-US" sz="2000" b="1" dirty="0">
                <a:solidFill>
                  <a:srgbClr val="FFFF00"/>
                </a:solidFill>
              </a:rPr>
              <a:t>equator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bg1"/>
                </a:solidFill>
              </a:rPr>
              <a:t>the imaginary east and west line that encircles the earth at its widest point.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equator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 about</a:t>
            </a:r>
          </a:p>
          <a:p>
            <a:r>
              <a:rPr lang="en-US" sz="2000" dirty="0">
                <a:solidFill>
                  <a:schemeClr val="bg1"/>
                </a:solidFill>
              </a:rPr>
              <a:t>25,000 miles (40,000 kilometers) in length</a:t>
            </a:r>
            <a:r>
              <a:rPr lang="en-US" sz="2000" dirty="0"/>
              <a:t>.</a:t>
            </a:r>
          </a:p>
          <a:p>
            <a:r>
              <a:rPr lang="en-US" sz="20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equator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divides the earth into the northern and southern </a:t>
            </a:r>
            <a:r>
              <a:rPr lang="en-US" sz="2000" b="1" dirty="0">
                <a:solidFill>
                  <a:srgbClr val="FFFF00"/>
                </a:solidFill>
              </a:rPr>
              <a:t>hemispheres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hemisphere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 half of the earth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Most of the land areas on earth are 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northern </a:t>
            </a:r>
            <a:r>
              <a:rPr lang="en-US" sz="2000" b="1" dirty="0">
                <a:solidFill>
                  <a:srgbClr val="FFFF00"/>
                </a:solidFill>
              </a:rPr>
              <a:t>hemisphere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/>
          <a:lstStyle/>
          <a:p>
            <a:r>
              <a:rPr lang="en-US" dirty="0" smtClean="0"/>
              <a:t>What are these Lines for?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Lines of </a:t>
            </a:r>
            <a:r>
              <a:rPr lang="en-US" sz="2400" b="1" dirty="0">
                <a:solidFill>
                  <a:srgbClr val="FFFF00"/>
                </a:solidFill>
              </a:rPr>
              <a:t>latitude</a:t>
            </a:r>
            <a:r>
              <a:rPr lang="en-US" sz="2400" dirty="0">
                <a:solidFill>
                  <a:schemeClr val="bg1"/>
                </a:solidFill>
              </a:rPr>
              <a:t>, or parallels, are imaginary lines marked at regular intervals that are parallel to 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equator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equator</a:t>
            </a:r>
            <a:r>
              <a:rPr lang="en-US" sz="2400" dirty="0">
                <a:solidFill>
                  <a:schemeClr val="bg1"/>
                </a:solidFill>
              </a:rPr>
              <a:t> itself is a line of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latitude</a:t>
            </a:r>
            <a:r>
              <a:rPr lang="en-US" sz="2400" dirty="0"/>
              <a:t>. </a:t>
            </a:r>
            <a:r>
              <a:rPr lang="en-US" sz="2400" dirty="0">
                <a:solidFill>
                  <a:schemeClr val="bg1"/>
                </a:solidFill>
              </a:rPr>
              <a:t>It is marked 0° (zero degrees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66800"/>
            <a:ext cx="4215303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/>
          <a:lstStyle/>
          <a:p>
            <a:r>
              <a:rPr lang="en-US" dirty="0" smtClean="0"/>
              <a:t>What are these Lines for?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505200" cy="5029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Lines of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FF00"/>
                </a:solidFill>
              </a:rPr>
              <a:t>latitude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in the northern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FF00"/>
                </a:solidFill>
              </a:rPr>
              <a:t>hemisphere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are marked with an N, which means that the line is north of the </a:t>
            </a:r>
            <a:r>
              <a:rPr lang="en-US" sz="2500" b="1" dirty="0">
                <a:solidFill>
                  <a:srgbClr val="FFFF00"/>
                </a:solidFill>
              </a:rPr>
              <a:t>equator</a:t>
            </a:r>
            <a:r>
              <a:rPr lang="en-US" sz="2500" dirty="0"/>
              <a:t>. 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An N </a:t>
            </a:r>
            <a:r>
              <a:rPr lang="en-US" sz="2500" dirty="0">
                <a:solidFill>
                  <a:schemeClr val="bg1"/>
                </a:solidFill>
              </a:rPr>
              <a:t>indicates a location </a:t>
            </a:r>
            <a:r>
              <a:rPr lang="en-US" sz="2500" dirty="0" smtClean="0">
                <a:solidFill>
                  <a:schemeClr val="bg1"/>
                </a:solidFill>
              </a:rPr>
              <a:t>north </a:t>
            </a:r>
            <a:r>
              <a:rPr lang="en-US" sz="2500" dirty="0">
                <a:solidFill>
                  <a:schemeClr val="bg1"/>
                </a:solidFill>
              </a:rPr>
              <a:t>of the </a:t>
            </a:r>
            <a:r>
              <a:rPr lang="en-US" sz="2500" b="1" dirty="0">
                <a:solidFill>
                  <a:srgbClr val="FFFF00"/>
                </a:solidFill>
              </a:rPr>
              <a:t>equator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in the </a:t>
            </a:r>
            <a:r>
              <a:rPr lang="en-US" sz="2500" dirty="0" smtClean="0">
                <a:solidFill>
                  <a:schemeClr val="bg1"/>
                </a:solidFill>
              </a:rPr>
              <a:t>northern</a:t>
            </a:r>
            <a:r>
              <a:rPr lang="en-US" sz="2500" dirty="0" smtClean="0"/>
              <a:t> </a:t>
            </a:r>
            <a:r>
              <a:rPr lang="en-US" sz="2500" b="1" dirty="0">
                <a:solidFill>
                  <a:srgbClr val="FFFF00"/>
                </a:solidFill>
              </a:rPr>
              <a:t>hemisphere</a:t>
            </a:r>
            <a:r>
              <a:rPr lang="en-US" sz="2500" dirty="0"/>
              <a:t>. 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The </a:t>
            </a:r>
            <a:r>
              <a:rPr lang="en-US" sz="2500" dirty="0">
                <a:solidFill>
                  <a:schemeClr val="bg1"/>
                </a:solidFill>
              </a:rPr>
              <a:t>North Pole is </a:t>
            </a:r>
            <a:r>
              <a:rPr lang="en-US" sz="2500" dirty="0" smtClean="0">
                <a:solidFill>
                  <a:schemeClr val="bg1"/>
                </a:solidFill>
              </a:rPr>
              <a:t>marked 90°N</a:t>
            </a:r>
            <a:r>
              <a:rPr lang="en-US" sz="2500" dirty="0">
                <a:solidFill>
                  <a:schemeClr val="bg1"/>
                </a:solidFill>
              </a:rPr>
              <a:t>. The South Pole is marked 90°S.</a:t>
            </a:r>
          </a:p>
          <a:p>
            <a:r>
              <a:rPr lang="en-US" sz="2000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990600"/>
            <a:ext cx="4610100" cy="4750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Lines for?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35609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Two special lines of </a:t>
            </a:r>
            <a:r>
              <a:rPr lang="en-US" sz="2500" b="1" dirty="0">
                <a:solidFill>
                  <a:srgbClr val="FFFF00"/>
                </a:solidFill>
              </a:rPr>
              <a:t>latitude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south of the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FFFF00"/>
                </a:solidFill>
              </a:rPr>
              <a:t>equator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are the Tropic of Capricorn at 23.5°S and the Antarctic Circle </a:t>
            </a:r>
            <a:r>
              <a:rPr lang="en-US" sz="2500" dirty="0" smtClean="0">
                <a:solidFill>
                  <a:schemeClr val="bg1"/>
                </a:solidFill>
              </a:rPr>
              <a:t>at 66.5°S.</a:t>
            </a:r>
          </a:p>
          <a:p>
            <a:pPr>
              <a:buFont typeface="Arial" pitchFamily="34" charset="0"/>
              <a:buChar char="•"/>
            </a:pPr>
            <a:endParaRPr lang="en-US" sz="2500" dirty="0"/>
          </a:p>
          <a:p>
            <a:pPr>
              <a:buFont typeface="Arial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The areas north of the Arctic Circle and south of the Antarctic Circle are cold and frigid all year because they are </a:t>
            </a:r>
            <a:r>
              <a:rPr lang="en-US" sz="2500" dirty="0" smtClean="0">
                <a:solidFill>
                  <a:schemeClr val="bg1"/>
                </a:solidFill>
              </a:rPr>
              <a:t>so far </a:t>
            </a:r>
            <a:r>
              <a:rPr lang="en-US" sz="2500" dirty="0">
                <a:solidFill>
                  <a:schemeClr val="bg1"/>
                </a:solidFill>
              </a:rPr>
              <a:t>from the </a:t>
            </a:r>
            <a:r>
              <a:rPr lang="en-US" sz="2500" b="1" dirty="0">
                <a:solidFill>
                  <a:srgbClr val="FFFF00"/>
                </a:solidFill>
              </a:rPr>
              <a:t>equator</a:t>
            </a:r>
            <a:r>
              <a:rPr lang="en-US" sz="25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514211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/>
          <a:lstStyle/>
          <a:p>
            <a:r>
              <a:rPr lang="en-US" dirty="0" smtClean="0"/>
              <a:t>The Big Red 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505200" cy="435609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Lines of </a:t>
            </a:r>
            <a:r>
              <a:rPr lang="en-US" sz="2000" b="1" dirty="0">
                <a:solidFill>
                  <a:srgbClr val="FFFF00"/>
                </a:solidFill>
              </a:rPr>
              <a:t>longitude</a:t>
            </a:r>
            <a:r>
              <a:rPr lang="en-US" sz="2000" dirty="0">
                <a:solidFill>
                  <a:schemeClr val="bg1"/>
                </a:solidFill>
              </a:rPr>
              <a:t>, or meridians, are imaginary lines marked at regular intervals that converge at the north and south poles.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 </a:t>
            </a:r>
            <a:r>
              <a:rPr lang="en-US" sz="2000" dirty="0" smtClean="0">
                <a:solidFill>
                  <a:schemeClr val="bg1"/>
                </a:solidFill>
              </a:rPr>
              <a:t>One </a:t>
            </a:r>
            <a:r>
              <a:rPr lang="en-US" sz="2000" dirty="0">
                <a:solidFill>
                  <a:schemeClr val="bg1"/>
                </a:solidFill>
              </a:rPr>
              <a:t>special line of </a:t>
            </a:r>
            <a:r>
              <a:rPr lang="en-US" sz="2000" b="1" dirty="0">
                <a:solidFill>
                  <a:srgbClr val="FFFF00"/>
                </a:solidFill>
              </a:rPr>
              <a:t>longitude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is the </a:t>
            </a:r>
            <a:r>
              <a:rPr lang="en-US" sz="2000" b="1" dirty="0" smtClean="0">
                <a:solidFill>
                  <a:srgbClr val="FFFF00"/>
                </a:solidFill>
              </a:rPr>
              <a:t>Prime Meridian</a:t>
            </a:r>
            <a:r>
              <a:rPr lang="en-US" sz="2000" dirty="0">
                <a:solidFill>
                  <a:schemeClr val="bg1"/>
                </a:solidFill>
              </a:rPr>
              <a:t>, which passes directly through Greenwich, England.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Like </a:t>
            </a: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equator</a:t>
            </a:r>
            <a:r>
              <a:rPr lang="en-US" sz="2000" dirty="0">
                <a:solidFill>
                  <a:schemeClr val="bg1"/>
                </a:solidFill>
              </a:rPr>
              <a:t>, it divides the earth in half. The half east of the </a:t>
            </a:r>
            <a:r>
              <a:rPr lang="en-US" sz="2000" b="1" dirty="0">
                <a:solidFill>
                  <a:srgbClr val="FFFF00"/>
                </a:solidFill>
              </a:rPr>
              <a:t>prime meridian </a:t>
            </a:r>
            <a:r>
              <a:rPr lang="en-US" sz="2000" dirty="0">
                <a:solidFill>
                  <a:schemeClr val="bg1"/>
                </a:solidFill>
              </a:rPr>
              <a:t>is the eastern </a:t>
            </a:r>
            <a:r>
              <a:rPr lang="en-US" sz="2000" b="1" dirty="0">
                <a:solidFill>
                  <a:srgbClr val="FFFF00"/>
                </a:solidFill>
              </a:rPr>
              <a:t>hemisphere</a:t>
            </a:r>
            <a:r>
              <a:rPr lang="en-US" sz="2000" dirty="0">
                <a:solidFill>
                  <a:schemeClr val="bg1"/>
                </a:solidFill>
              </a:rPr>
              <a:t>, and the western half is </a:t>
            </a:r>
            <a:r>
              <a:rPr lang="en-US" sz="2000" dirty="0" smtClean="0">
                <a:solidFill>
                  <a:schemeClr val="bg1"/>
                </a:solidFill>
              </a:rPr>
              <a:t>the western </a:t>
            </a:r>
            <a:r>
              <a:rPr lang="en-US" sz="2000" b="1" dirty="0" smtClean="0">
                <a:solidFill>
                  <a:srgbClr val="FFFF00"/>
                </a:solidFill>
              </a:rPr>
              <a:t>hemisphere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143000"/>
            <a:ext cx="465902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 theme</Template>
  <TotalTime>510</TotalTime>
  <Words>669</Words>
  <Application>Microsoft Office PowerPoint</Application>
  <PresentationFormat>On-screen Show (4:3)</PresentationFormat>
  <Paragraphs>133</Paragraphs>
  <Slides>21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geo theme</vt:lpstr>
      <vt:lpstr>PowerPoint Presentation</vt:lpstr>
      <vt:lpstr>Lesson Objective</vt:lpstr>
      <vt:lpstr>What is Geography?</vt:lpstr>
      <vt:lpstr>Jobs of Geographers</vt:lpstr>
      <vt:lpstr>Invisible Lines</vt:lpstr>
      <vt:lpstr>What are these Lines for?</vt:lpstr>
      <vt:lpstr>What are these Lines for?</vt:lpstr>
      <vt:lpstr>What are these Lines for?</vt:lpstr>
      <vt:lpstr>The Big Red Line</vt:lpstr>
      <vt:lpstr>The Big Red Line</vt:lpstr>
      <vt:lpstr>The Big Red Grid</vt:lpstr>
      <vt:lpstr>Map Scales</vt:lpstr>
      <vt:lpstr>Map Scales</vt:lpstr>
      <vt:lpstr>Compass Rose</vt:lpstr>
      <vt:lpstr>Terms to Review</vt:lpstr>
      <vt:lpstr>Continents and Oceans</vt:lpstr>
      <vt:lpstr>HEMISPHERES</vt:lpstr>
      <vt:lpstr>HEMISPHERES</vt:lpstr>
      <vt:lpstr>HEMISPHERES</vt:lpstr>
      <vt:lpstr>HEMISPHERES</vt:lpstr>
      <vt:lpstr>Cartography Film</vt:lpstr>
    </vt:vector>
  </TitlesOfParts>
  <Company>McClintock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mattlewis</dc:creator>
  <cp:lastModifiedBy>Van Brimmer, Kevin</cp:lastModifiedBy>
  <cp:revision>21</cp:revision>
  <dcterms:created xsi:type="dcterms:W3CDTF">2011-08-08T20:00:18Z</dcterms:created>
  <dcterms:modified xsi:type="dcterms:W3CDTF">2014-08-21T18:51:05Z</dcterms:modified>
</cp:coreProperties>
</file>