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87" r:id="rId17"/>
    <p:sldId id="286" r:id="rId18"/>
    <p:sldId id="271" r:id="rId19"/>
    <p:sldId id="272" r:id="rId20"/>
    <p:sldId id="288" r:id="rId21"/>
    <p:sldId id="289" r:id="rId22"/>
    <p:sldId id="273" r:id="rId23"/>
    <p:sldId id="274" r:id="rId24"/>
    <p:sldId id="290" r:id="rId25"/>
    <p:sldId id="275" r:id="rId26"/>
    <p:sldId id="276" r:id="rId27"/>
    <p:sldId id="277" r:id="rId28"/>
    <p:sldId id="278" r:id="rId29"/>
    <p:sldId id="279" r:id="rId30"/>
    <p:sldId id="280" r:id="rId31"/>
    <p:sldId id="281" r:id="rId32"/>
    <p:sldId id="282" r:id="rId33"/>
    <p:sldId id="283" r:id="rId34"/>
    <p:sldId id="284"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86" autoAdjust="0"/>
  </p:normalViewPr>
  <p:slideViewPr>
    <p:cSldViewPr>
      <p:cViewPr varScale="1">
        <p:scale>
          <a:sx n="52" d="100"/>
          <a:sy n="52" d="100"/>
        </p:scale>
        <p:origin x="-7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736E2E-A379-4283-9A84-1CA09AAC7CD3}" type="datetimeFigureOut">
              <a:rPr lang="en-US" smtClean="0"/>
              <a:t>12/12/2012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32BEDE-84A7-48F7-88DB-6C8B1D017B2A}" type="slidenum">
              <a:rPr lang="en-US" smtClean="0"/>
              <a:t>‹#›</a:t>
            </a:fld>
            <a:endParaRPr lang="en-US"/>
          </a:p>
        </p:txBody>
      </p:sp>
    </p:spTree>
    <p:extLst>
      <p:ext uri="{BB962C8B-B14F-4D97-AF65-F5344CB8AC3E}">
        <p14:creationId xmlns:p14="http://schemas.microsoft.com/office/powerpoint/2010/main" val="1658417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4C911-BA56-4F5E-8A62-D25C988CA34B}" type="datetimeFigureOut">
              <a:rPr lang="en-US" smtClean="0"/>
              <a:t>12/12/2012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48900-A67A-4367-824D-9D268304F6C9}" type="slidenum">
              <a:rPr lang="en-US" smtClean="0"/>
              <a:t>‹#›</a:t>
            </a:fld>
            <a:endParaRPr lang="en-US"/>
          </a:p>
        </p:txBody>
      </p:sp>
    </p:spTree>
    <p:extLst>
      <p:ext uri="{BB962C8B-B14F-4D97-AF65-F5344CB8AC3E}">
        <p14:creationId xmlns:p14="http://schemas.microsoft.com/office/powerpoint/2010/main" val="151802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48900-A67A-4367-824D-9D268304F6C9}" type="slidenum">
              <a:rPr lang="en-US" smtClean="0"/>
              <a:t>1</a:t>
            </a:fld>
            <a:endParaRPr lang="en-US"/>
          </a:p>
        </p:txBody>
      </p:sp>
    </p:spTree>
    <p:extLst>
      <p:ext uri="{BB962C8B-B14F-4D97-AF65-F5344CB8AC3E}">
        <p14:creationId xmlns:p14="http://schemas.microsoft.com/office/powerpoint/2010/main" val="217919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0CFC9D20-2360-4DA8-9AAB-874D6B31AA29}" type="slidenum">
              <a:rPr lang="en-US" sz="1200"/>
              <a:pPr eaLnBrk="1" hangingPunct="1"/>
              <a:t>10</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middle class developed in the black community made up of former slaves and their decedents.</a:t>
            </a:r>
          </a:p>
          <a:p>
            <a:r>
              <a:rPr lang="en-US" smtClean="0"/>
              <a:t>This group believed in education as the key to success.</a:t>
            </a:r>
          </a:p>
          <a:p>
            <a:r>
              <a:rPr lang="en-US" smtClean="0"/>
              <a:t>Booker T. Washington was a chief spokesperson for this group.  He was president of Tuskegee Institute in Alabama.</a:t>
            </a:r>
          </a:p>
          <a:p>
            <a:endParaRPr lang="en-US" smtClean="0"/>
          </a:p>
          <a:p>
            <a:r>
              <a:rPr lang="en-US" smtClean="0"/>
              <a:t>What was his message?</a:t>
            </a:r>
          </a:p>
          <a:p>
            <a:r>
              <a:rPr lang="en-US" smtClean="0"/>
              <a:t>African Americans should attend school, learn skills and establish a solid footing in agriculture and the trades.  Industrial, not classical , education should be the goal.</a:t>
            </a:r>
          </a:p>
          <a:p>
            <a:r>
              <a:rPr lang="en-US" smtClean="0"/>
              <a:t>Black should refine their speech, improve their dress, and adopt habits of thrift and personal cleanliness – on other words adopt the standards of the white middle class and thus gain the respect of the white population.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9AF14B1C-28AD-40A3-A28E-3639546C462A}" type="slidenum">
              <a:rPr lang="en-US" sz="1200"/>
              <a:pPr eaLnBrk="1" hangingPunct="1"/>
              <a:t>11</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was a controversial speech given in Atlanta in 1895 basically promising the white population that blacks would keep to themselves and not upset the political realities but would seek education and improve their lives within their own community.</a:t>
            </a:r>
          </a:p>
          <a:p>
            <a:r>
              <a:rPr lang="en-US" smtClean="0"/>
              <a:t>Whites applauded the speech but the black community received it with mixed feelings.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E224E92A-7FE5-431F-BF53-0D5FBAA196DF}" type="slidenum">
              <a:rPr lang="en-US" sz="1200"/>
              <a:pPr eaLnBrk="1" hangingPunct="1"/>
              <a:t>12</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idea of racial equality never really gained acceptance within the south.  When federal troops left in 1877 and the supreme court ruled that individuals could discriminate against people just not states, weakening the 14</a:t>
            </a:r>
            <a:r>
              <a:rPr lang="en-US" baseline="30000" dirty="0" smtClean="0"/>
              <a:t>th</a:t>
            </a:r>
            <a:r>
              <a:rPr lang="en-US" dirty="0" smtClean="0"/>
              <a:t> amendment, the props of racial equality in the south were removed.</a:t>
            </a:r>
          </a:p>
          <a:p>
            <a:endParaRPr lang="en-US" dirty="0" smtClean="0"/>
          </a:p>
          <a:p>
            <a:r>
              <a:rPr lang="en-US" dirty="0" err="1" smtClean="0"/>
              <a:t>Plessy</a:t>
            </a:r>
            <a:r>
              <a:rPr lang="en-US" dirty="0" smtClean="0"/>
              <a:t> v Ferguson</a:t>
            </a:r>
          </a:p>
          <a:p>
            <a:r>
              <a:rPr lang="en-US" dirty="0" smtClean="0"/>
              <a:t>The court ruled that separate but equal facilities could be the standard.</a:t>
            </a:r>
          </a:p>
          <a:p>
            <a:r>
              <a:rPr lang="en-US" dirty="0" smtClean="0"/>
              <a:t>Cumming v County Board of Education</a:t>
            </a:r>
          </a:p>
          <a:p>
            <a:r>
              <a:rPr lang="en-US" dirty="0" smtClean="0"/>
              <a:t>Communities could establish schools for whites only without making accommodations for black schools.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172A446F-3291-44AB-935A-878E7C4665C5}" type="slidenum">
              <a:rPr lang="en-US" sz="1200"/>
              <a:pPr eaLnBrk="1" hangingPunct="1"/>
              <a:t>13</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What were some of the ways whites prevented blacks from voting?</a:t>
            </a:r>
          </a:p>
          <a:p>
            <a:endParaRPr lang="en-US" dirty="0" smtClean="0"/>
          </a:p>
          <a:p>
            <a:r>
              <a:rPr lang="en-US" dirty="0" smtClean="0"/>
              <a:t>Poll tax or some form of property qualification.</a:t>
            </a:r>
          </a:p>
          <a:p>
            <a:r>
              <a:rPr lang="en-US" dirty="0" smtClean="0"/>
              <a:t>Literacy or understanding test.</a:t>
            </a:r>
          </a:p>
          <a:p>
            <a:endParaRPr lang="en-US" dirty="0" smtClean="0"/>
          </a:p>
          <a:p>
            <a:r>
              <a:rPr lang="en-US" dirty="0" smtClean="0"/>
              <a:t>These affected poor whites as well as blacks – by the 1890s black vote down 62%, white vote down 26%.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4467285D-57C6-4662-8744-DE1FEDED36F3}" type="slidenum">
              <a:rPr lang="en-US" sz="1200"/>
              <a:pPr eaLnBrk="1" hangingPunct="1"/>
              <a:t>14</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Jim Crow laws were used to separate the races in the south.  By the beginning of the 20</a:t>
            </a:r>
            <a:r>
              <a:rPr lang="en-US" baseline="30000" dirty="0" smtClean="0"/>
              <a:t>th</a:t>
            </a:r>
            <a:r>
              <a:rPr lang="en-US" dirty="0" smtClean="0"/>
              <a:t> century virtually all public services in the south were separate.</a:t>
            </a:r>
          </a:p>
          <a:p>
            <a:endParaRPr lang="en-US" dirty="0" smtClean="0"/>
          </a:p>
          <a:p>
            <a:r>
              <a:rPr lang="en-US" dirty="0" smtClean="0"/>
              <a:t>Violence was used to “control” the blacks in the south.  By the 1890s this violence had dramatically increased.</a:t>
            </a:r>
          </a:p>
          <a:p>
            <a:r>
              <a:rPr lang="en-US" dirty="0" smtClean="0"/>
              <a:t>187 </a:t>
            </a:r>
            <a:r>
              <a:rPr lang="en-US" dirty="0" err="1" smtClean="0"/>
              <a:t>lynchings</a:t>
            </a:r>
            <a:r>
              <a:rPr lang="en-US" dirty="0" smtClean="0"/>
              <a:t> on average per year with more than 80% of them in the south and the vast majority of the victims being black.</a:t>
            </a:r>
          </a:p>
          <a:p>
            <a:r>
              <a:rPr lang="en-US" dirty="0" smtClean="0"/>
              <a:t>The groups who did the lynching saw themselves as enforcing law.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EEC6231B-5884-47E7-B602-16CF6AAFFD12}" type="slidenum">
              <a:rPr lang="en-US" sz="1200"/>
              <a:pPr eaLnBrk="1" hangingPunct="1"/>
              <a:t>15</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She attempted to get the federal government to create anti-lynching laws to punish those responsible but the efforts were turned back.</a:t>
            </a:r>
          </a:p>
          <a:p>
            <a:endParaRPr lang="en-US" smtClean="0"/>
          </a:p>
          <a:p>
            <a:r>
              <a:rPr lang="en-US" smtClean="0"/>
              <a:t>Poor whites and rich whites united to keep race the overwhelming priority in the south and economic prosperity suffered as a result.  It is often thought that this focus on race kept the south from reaching its full potential as an economic power in American like it had been at the founding of the country.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Times New Roman" pitchFamily="18" charset="0"/>
              </a:defRPr>
            </a:lvl1pPr>
            <a:lvl2pPr marL="730171" indent="-280835" defTabSz="914274" eaLnBrk="0" hangingPunct="0">
              <a:defRPr sz="2400">
                <a:solidFill>
                  <a:schemeClr val="tx1"/>
                </a:solidFill>
                <a:latin typeface="Times New Roman" pitchFamily="18" charset="0"/>
              </a:defRPr>
            </a:lvl2pPr>
            <a:lvl3pPr marL="1123340" indent="-224668" defTabSz="914274" eaLnBrk="0" hangingPunct="0">
              <a:defRPr sz="2400">
                <a:solidFill>
                  <a:schemeClr val="tx1"/>
                </a:solidFill>
                <a:latin typeface="Times New Roman" pitchFamily="18" charset="0"/>
              </a:defRPr>
            </a:lvl3pPr>
            <a:lvl4pPr marL="1572677" indent="-224668" defTabSz="914274" eaLnBrk="0" hangingPunct="0">
              <a:defRPr sz="2400">
                <a:solidFill>
                  <a:schemeClr val="tx1"/>
                </a:solidFill>
                <a:latin typeface="Times New Roman" pitchFamily="18" charset="0"/>
              </a:defRPr>
            </a:lvl4pPr>
            <a:lvl5pPr marL="2022013" indent="-224668" defTabSz="914274" eaLnBrk="0" hangingPunct="0">
              <a:defRPr sz="2400">
                <a:solidFill>
                  <a:schemeClr val="tx1"/>
                </a:solidFill>
                <a:latin typeface="Times New Roman" pitchFamily="18" charset="0"/>
              </a:defRPr>
            </a:lvl5pPr>
            <a:lvl6pPr marL="2471349" indent="-224668" defTabSz="914274" eaLnBrk="0" fontAlgn="base" hangingPunct="0">
              <a:spcBef>
                <a:spcPct val="0"/>
              </a:spcBef>
              <a:spcAft>
                <a:spcPct val="0"/>
              </a:spcAft>
              <a:defRPr sz="2400">
                <a:solidFill>
                  <a:schemeClr val="tx1"/>
                </a:solidFill>
                <a:latin typeface="Times New Roman" pitchFamily="18" charset="0"/>
              </a:defRPr>
            </a:lvl6pPr>
            <a:lvl7pPr marL="2920685" indent="-224668" defTabSz="914274" eaLnBrk="0" fontAlgn="base" hangingPunct="0">
              <a:spcBef>
                <a:spcPct val="0"/>
              </a:spcBef>
              <a:spcAft>
                <a:spcPct val="0"/>
              </a:spcAft>
              <a:defRPr sz="2400">
                <a:solidFill>
                  <a:schemeClr val="tx1"/>
                </a:solidFill>
                <a:latin typeface="Times New Roman" pitchFamily="18" charset="0"/>
              </a:defRPr>
            </a:lvl7pPr>
            <a:lvl8pPr marL="3370021" indent="-224668" defTabSz="914274" eaLnBrk="0" fontAlgn="base" hangingPunct="0">
              <a:spcBef>
                <a:spcPct val="0"/>
              </a:spcBef>
              <a:spcAft>
                <a:spcPct val="0"/>
              </a:spcAft>
              <a:defRPr sz="2400">
                <a:solidFill>
                  <a:schemeClr val="tx1"/>
                </a:solidFill>
                <a:latin typeface="Times New Roman" pitchFamily="18" charset="0"/>
              </a:defRPr>
            </a:lvl8pPr>
            <a:lvl9pPr marL="3819357" indent="-224668" defTabSz="914274" eaLnBrk="0" fontAlgn="base" hangingPunct="0">
              <a:spcBef>
                <a:spcPct val="0"/>
              </a:spcBef>
              <a:spcAft>
                <a:spcPct val="0"/>
              </a:spcAft>
              <a:defRPr sz="2400">
                <a:solidFill>
                  <a:schemeClr val="tx1"/>
                </a:solidFill>
                <a:latin typeface="Times New Roman" pitchFamily="18" charset="0"/>
              </a:defRPr>
            </a:lvl9pPr>
          </a:lstStyle>
          <a:p>
            <a:pPr eaLnBrk="1" hangingPunct="1"/>
            <a:fld id="{DA12E134-29C0-4232-82F0-21A96A3EE4B5}" type="slidenum">
              <a:rPr lang="en-US" sz="1200"/>
              <a:pPr eaLnBrk="1" hangingPunct="1"/>
              <a:t>18</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race question was one of serious debate among progressives except in the south were progressives felt segregation had met all the goals.</a:t>
            </a:r>
          </a:p>
          <a:p>
            <a:endParaRPr lang="en-US" smtClean="0"/>
          </a:p>
          <a:p>
            <a:r>
              <a:rPr lang="en-US" smtClean="0"/>
              <a:t>African Americans themselves started to embrace change in the new century.  Many would reject the ideas of Booker T. Washington and start to look for long-range social change.</a:t>
            </a:r>
          </a:p>
          <a:p>
            <a:endParaRPr lang="en-US" smtClean="0"/>
          </a:p>
          <a:p>
            <a:r>
              <a:rPr lang="en-US" smtClean="0"/>
              <a:t>William Edward Burghardt Du Bois was a leading proponent of the new approach to race relations where blacks should strive for full university educations, they should aspire to the professions and above all they should fight for civil rights.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Times New Roman" pitchFamily="18" charset="0"/>
              </a:defRPr>
            </a:lvl1pPr>
            <a:lvl2pPr marL="730171" indent="-280835" defTabSz="914274" eaLnBrk="0" hangingPunct="0">
              <a:defRPr sz="2400">
                <a:solidFill>
                  <a:schemeClr val="tx1"/>
                </a:solidFill>
                <a:latin typeface="Times New Roman" pitchFamily="18" charset="0"/>
              </a:defRPr>
            </a:lvl2pPr>
            <a:lvl3pPr marL="1123340" indent="-224668" defTabSz="914274" eaLnBrk="0" hangingPunct="0">
              <a:defRPr sz="2400">
                <a:solidFill>
                  <a:schemeClr val="tx1"/>
                </a:solidFill>
                <a:latin typeface="Times New Roman" pitchFamily="18" charset="0"/>
              </a:defRPr>
            </a:lvl3pPr>
            <a:lvl4pPr marL="1572677" indent="-224668" defTabSz="914274" eaLnBrk="0" hangingPunct="0">
              <a:defRPr sz="2400">
                <a:solidFill>
                  <a:schemeClr val="tx1"/>
                </a:solidFill>
                <a:latin typeface="Times New Roman" pitchFamily="18" charset="0"/>
              </a:defRPr>
            </a:lvl4pPr>
            <a:lvl5pPr marL="2022013" indent="-224668" defTabSz="914274" eaLnBrk="0" hangingPunct="0">
              <a:defRPr sz="2400">
                <a:solidFill>
                  <a:schemeClr val="tx1"/>
                </a:solidFill>
                <a:latin typeface="Times New Roman" pitchFamily="18" charset="0"/>
              </a:defRPr>
            </a:lvl5pPr>
            <a:lvl6pPr marL="2471349" indent="-224668" defTabSz="914274" eaLnBrk="0" fontAlgn="base" hangingPunct="0">
              <a:spcBef>
                <a:spcPct val="0"/>
              </a:spcBef>
              <a:spcAft>
                <a:spcPct val="0"/>
              </a:spcAft>
              <a:defRPr sz="2400">
                <a:solidFill>
                  <a:schemeClr val="tx1"/>
                </a:solidFill>
                <a:latin typeface="Times New Roman" pitchFamily="18" charset="0"/>
              </a:defRPr>
            </a:lvl6pPr>
            <a:lvl7pPr marL="2920685" indent="-224668" defTabSz="914274" eaLnBrk="0" fontAlgn="base" hangingPunct="0">
              <a:spcBef>
                <a:spcPct val="0"/>
              </a:spcBef>
              <a:spcAft>
                <a:spcPct val="0"/>
              </a:spcAft>
              <a:defRPr sz="2400">
                <a:solidFill>
                  <a:schemeClr val="tx1"/>
                </a:solidFill>
                <a:latin typeface="Times New Roman" pitchFamily="18" charset="0"/>
              </a:defRPr>
            </a:lvl7pPr>
            <a:lvl8pPr marL="3370021" indent="-224668" defTabSz="914274" eaLnBrk="0" fontAlgn="base" hangingPunct="0">
              <a:spcBef>
                <a:spcPct val="0"/>
              </a:spcBef>
              <a:spcAft>
                <a:spcPct val="0"/>
              </a:spcAft>
              <a:defRPr sz="2400">
                <a:solidFill>
                  <a:schemeClr val="tx1"/>
                </a:solidFill>
                <a:latin typeface="Times New Roman" pitchFamily="18" charset="0"/>
              </a:defRPr>
            </a:lvl8pPr>
            <a:lvl9pPr marL="3819357" indent="-224668" defTabSz="914274" eaLnBrk="0" fontAlgn="base" hangingPunct="0">
              <a:spcBef>
                <a:spcPct val="0"/>
              </a:spcBef>
              <a:spcAft>
                <a:spcPct val="0"/>
              </a:spcAft>
              <a:defRPr sz="2400">
                <a:solidFill>
                  <a:schemeClr val="tx1"/>
                </a:solidFill>
                <a:latin typeface="Times New Roman" pitchFamily="18" charset="0"/>
              </a:defRPr>
            </a:lvl9pPr>
          </a:lstStyle>
          <a:p>
            <a:pPr eaLnBrk="1" hangingPunct="1"/>
            <a:fld id="{9AF6284B-788E-4584-BDD6-DB8F0A6A071B}" type="slidenum">
              <a:rPr lang="en-US" sz="1200"/>
              <a:pPr eaLnBrk="1" hangingPunct="1"/>
              <a:t>19</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1905, De Bois and a group of his supporters met on the Canadian side of Niagara Falls (no place on the American side would have them) and formed the Niagara Movement.</a:t>
            </a:r>
          </a:p>
          <a:p>
            <a:endParaRPr lang="en-US" smtClean="0"/>
          </a:p>
          <a:p>
            <a:r>
              <a:rPr lang="en-US" smtClean="0"/>
              <a:t>Four years later this movement would join white progressives to create the National Association for the Advancement of Colored People.  This group looked to create equal rights using lawsuits in courts.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Times New Roman" pitchFamily="18" charset="0"/>
              </a:defRPr>
            </a:lvl1pPr>
            <a:lvl2pPr marL="730171" indent="-280835" defTabSz="914274" eaLnBrk="0" hangingPunct="0">
              <a:defRPr sz="2400">
                <a:solidFill>
                  <a:schemeClr val="tx1"/>
                </a:solidFill>
                <a:latin typeface="Times New Roman" pitchFamily="18" charset="0"/>
              </a:defRPr>
            </a:lvl2pPr>
            <a:lvl3pPr marL="1123340" indent="-224668" defTabSz="914274" eaLnBrk="0" hangingPunct="0">
              <a:defRPr sz="2400">
                <a:solidFill>
                  <a:schemeClr val="tx1"/>
                </a:solidFill>
                <a:latin typeface="Times New Roman" pitchFamily="18" charset="0"/>
              </a:defRPr>
            </a:lvl3pPr>
            <a:lvl4pPr marL="1572677" indent="-224668" defTabSz="914274" eaLnBrk="0" hangingPunct="0">
              <a:defRPr sz="2400">
                <a:solidFill>
                  <a:schemeClr val="tx1"/>
                </a:solidFill>
                <a:latin typeface="Times New Roman" pitchFamily="18" charset="0"/>
              </a:defRPr>
            </a:lvl4pPr>
            <a:lvl5pPr marL="2022013" indent="-224668" defTabSz="914274" eaLnBrk="0" hangingPunct="0">
              <a:defRPr sz="2400">
                <a:solidFill>
                  <a:schemeClr val="tx1"/>
                </a:solidFill>
                <a:latin typeface="Times New Roman" pitchFamily="18" charset="0"/>
              </a:defRPr>
            </a:lvl5pPr>
            <a:lvl6pPr marL="2471349" indent="-224668" defTabSz="914274" eaLnBrk="0" fontAlgn="base" hangingPunct="0">
              <a:spcBef>
                <a:spcPct val="0"/>
              </a:spcBef>
              <a:spcAft>
                <a:spcPct val="0"/>
              </a:spcAft>
              <a:defRPr sz="2400">
                <a:solidFill>
                  <a:schemeClr val="tx1"/>
                </a:solidFill>
                <a:latin typeface="Times New Roman" pitchFamily="18" charset="0"/>
              </a:defRPr>
            </a:lvl6pPr>
            <a:lvl7pPr marL="2920685" indent="-224668" defTabSz="914274" eaLnBrk="0" fontAlgn="base" hangingPunct="0">
              <a:spcBef>
                <a:spcPct val="0"/>
              </a:spcBef>
              <a:spcAft>
                <a:spcPct val="0"/>
              </a:spcAft>
              <a:defRPr sz="2400">
                <a:solidFill>
                  <a:schemeClr val="tx1"/>
                </a:solidFill>
                <a:latin typeface="Times New Roman" pitchFamily="18" charset="0"/>
              </a:defRPr>
            </a:lvl7pPr>
            <a:lvl8pPr marL="3370021" indent="-224668" defTabSz="914274" eaLnBrk="0" fontAlgn="base" hangingPunct="0">
              <a:spcBef>
                <a:spcPct val="0"/>
              </a:spcBef>
              <a:spcAft>
                <a:spcPct val="0"/>
              </a:spcAft>
              <a:defRPr sz="2400">
                <a:solidFill>
                  <a:schemeClr val="tx1"/>
                </a:solidFill>
                <a:latin typeface="Times New Roman" pitchFamily="18" charset="0"/>
              </a:defRPr>
            </a:lvl8pPr>
            <a:lvl9pPr marL="3819357" indent="-224668" defTabSz="914274" eaLnBrk="0" fontAlgn="base" hangingPunct="0">
              <a:spcBef>
                <a:spcPct val="0"/>
              </a:spcBef>
              <a:spcAft>
                <a:spcPct val="0"/>
              </a:spcAft>
              <a:defRPr sz="2400">
                <a:solidFill>
                  <a:schemeClr val="tx1"/>
                </a:solidFill>
                <a:latin typeface="Times New Roman" pitchFamily="18" charset="0"/>
              </a:defRPr>
            </a:lvl9pPr>
          </a:lstStyle>
          <a:p>
            <a:pPr eaLnBrk="1" hangingPunct="1"/>
            <a:fld id="{2D87692F-256F-4C73-AF6C-DC69D26ADBDA}" type="slidenum">
              <a:rPr lang="en-US" sz="1200"/>
              <a:pPr eaLnBrk="1" hangingPunct="1"/>
              <a:t>22</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When black soldiers came back from the war they participated in parades with the whites down the main streets of most major American cities.  Then they marched down the main streets of black neighborhoods led by jazz bands.  African-Americans believed they would never again be treated as less than equals because of their war service.</a:t>
            </a:r>
          </a:p>
          <a:p>
            <a:endParaRPr lang="en-US" smtClean="0">
              <a:latin typeface="Times New Roman" pitchFamily="18" charset="0"/>
            </a:endParaRPr>
          </a:p>
          <a:p>
            <a:r>
              <a:rPr lang="en-US" smtClean="0">
                <a:latin typeface="Times New Roman" pitchFamily="18" charset="0"/>
              </a:rPr>
              <a:t>In reality the whites did not change their attitudes at all and blacks started moving from the rural south to the industrial north in what would be called the Great Migration.  Nearly half a million moved during the war years and up until the 1950s.  This changed the face of many northern cities as large neighborhoods of African Americans emerged.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Times New Roman" pitchFamily="18" charset="0"/>
              </a:defRPr>
            </a:lvl1pPr>
            <a:lvl2pPr marL="730171" indent="-280835" defTabSz="914274" eaLnBrk="0" hangingPunct="0">
              <a:defRPr sz="2400">
                <a:solidFill>
                  <a:schemeClr val="tx1"/>
                </a:solidFill>
                <a:latin typeface="Times New Roman" pitchFamily="18" charset="0"/>
              </a:defRPr>
            </a:lvl2pPr>
            <a:lvl3pPr marL="1123340" indent="-224668" defTabSz="914274" eaLnBrk="0" hangingPunct="0">
              <a:defRPr sz="2400">
                <a:solidFill>
                  <a:schemeClr val="tx1"/>
                </a:solidFill>
                <a:latin typeface="Times New Roman" pitchFamily="18" charset="0"/>
              </a:defRPr>
            </a:lvl3pPr>
            <a:lvl4pPr marL="1572677" indent="-224668" defTabSz="914274" eaLnBrk="0" hangingPunct="0">
              <a:defRPr sz="2400">
                <a:solidFill>
                  <a:schemeClr val="tx1"/>
                </a:solidFill>
                <a:latin typeface="Times New Roman" pitchFamily="18" charset="0"/>
              </a:defRPr>
            </a:lvl4pPr>
            <a:lvl5pPr marL="2022013" indent="-224668" defTabSz="914274" eaLnBrk="0" hangingPunct="0">
              <a:defRPr sz="2400">
                <a:solidFill>
                  <a:schemeClr val="tx1"/>
                </a:solidFill>
                <a:latin typeface="Times New Roman" pitchFamily="18" charset="0"/>
              </a:defRPr>
            </a:lvl5pPr>
            <a:lvl6pPr marL="2471349" indent="-224668" defTabSz="914274" eaLnBrk="0" fontAlgn="base" hangingPunct="0">
              <a:spcBef>
                <a:spcPct val="0"/>
              </a:spcBef>
              <a:spcAft>
                <a:spcPct val="0"/>
              </a:spcAft>
              <a:defRPr sz="2400">
                <a:solidFill>
                  <a:schemeClr val="tx1"/>
                </a:solidFill>
                <a:latin typeface="Times New Roman" pitchFamily="18" charset="0"/>
              </a:defRPr>
            </a:lvl6pPr>
            <a:lvl7pPr marL="2920685" indent="-224668" defTabSz="914274" eaLnBrk="0" fontAlgn="base" hangingPunct="0">
              <a:spcBef>
                <a:spcPct val="0"/>
              </a:spcBef>
              <a:spcAft>
                <a:spcPct val="0"/>
              </a:spcAft>
              <a:defRPr sz="2400">
                <a:solidFill>
                  <a:schemeClr val="tx1"/>
                </a:solidFill>
                <a:latin typeface="Times New Roman" pitchFamily="18" charset="0"/>
              </a:defRPr>
            </a:lvl7pPr>
            <a:lvl8pPr marL="3370021" indent="-224668" defTabSz="914274" eaLnBrk="0" fontAlgn="base" hangingPunct="0">
              <a:spcBef>
                <a:spcPct val="0"/>
              </a:spcBef>
              <a:spcAft>
                <a:spcPct val="0"/>
              </a:spcAft>
              <a:defRPr sz="2400">
                <a:solidFill>
                  <a:schemeClr val="tx1"/>
                </a:solidFill>
                <a:latin typeface="Times New Roman" pitchFamily="18" charset="0"/>
              </a:defRPr>
            </a:lvl8pPr>
            <a:lvl9pPr marL="3819357" indent="-224668" defTabSz="914274" eaLnBrk="0" fontAlgn="base" hangingPunct="0">
              <a:spcBef>
                <a:spcPct val="0"/>
              </a:spcBef>
              <a:spcAft>
                <a:spcPct val="0"/>
              </a:spcAft>
              <a:defRPr sz="2400">
                <a:solidFill>
                  <a:schemeClr val="tx1"/>
                </a:solidFill>
                <a:latin typeface="Times New Roman" pitchFamily="18" charset="0"/>
              </a:defRPr>
            </a:lvl9pPr>
          </a:lstStyle>
          <a:p>
            <a:pPr eaLnBrk="1" hangingPunct="1"/>
            <a:fld id="{950AD3E5-487E-431A-AF36-6EBC7C8477E0}" type="slidenum">
              <a:rPr lang="en-US" sz="1200"/>
              <a:pPr eaLnBrk="1" hangingPunct="1"/>
              <a:t>23</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By 1919 race relations took a turn for the worse.  In the south lynching increased, in the north many blacks found themselves out of a job as they were replaced by white workers.  Whites felt blacks were hurting them economically because they demanded lower wages.</a:t>
            </a:r>
          </a:p>
          <a:p>
            <a:endParaRPr lang="en-US" dirty="0" smtClean="0">
              <a:latin typeface="Times New Roman" pitchFamily="18" charset="0"/>
            </a:endParaRPr>
          </a:p>
          <a:p>
            <a:r>
              <a:rPr lang="en-US" dirty="0" smtClean="0">
                <a:latin typeface="Times New Roman" pitchFamily="18" charset="0"/>
              </a:rPr>
              <a:t>In the summer of 1919 in </a:t>
            </a:r>
            <a:r>
              <a:rPr lang="en-US" dirty="0" err="1" smtClean="0">
                <a:latin typeface="Times New Roman" pitchFamily="18" charset="0"/>
              </a:rPr>
              <a:t>chicago</a:t>
            </a:r>
            <a:r>
              <a:rPr lang="en-US" dirty="0" smtClean="0">
                <a:latin typeface="Times New Roman" pitchFamily="18" charset="0"/>
              </a:rPr>
              <a:t> a black boy, Eugene Williams  drifted to close to a whites only beach while swimming.  The whites stoned him unconscious and he drowned. The police refused to arrest the whites who threw the stones, but instead arrested a black man who complained about it.  Angry blacks stormed into white neighborhoods to retaliate and whites fought back going into black neighborhoods.  After one week there were 38 dead, 15 white and 23 black, 537 injured and over 1,000 homeless.</a:t>
            </a:r>
          </a:p>
          <a:p>
            <a:r>
              <a:rPr lang="en-US" dirty="0" smtClean="0">
                <a:latin typeface="Times New Roman" pitchFamily="18" charset="0"/>
              </a:rPr>
              <a:t>While this was the worst of the riots it was not the only one as 120 people died in 1919 due to riots in various cities.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CD452D07-2E62-4175-9DC2-A9DE504C8954}" type="slidenum">
              <a:rPr lang="en-US" sz="1200"/>
              <a:pPr eaLnBrk="1" hangingPunct="1"/>
              <a:t>2</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What were some of the ways Blacks believed freedom should be secured?</a:t>
            </a:r>
          </a:p>
          <a:p>
            <a:endParaRPr lang="en-US" dirty="0" smtClean="0"/>
          </a:p>
          <a:p>
            <a:r>
              <a:rPr lang="en-US" dirty="0" smtClean="0"/>
              <a:t>Government take land from whites and give to blacks, legal equality, virtually all former slaves desired independence from white control.</a:t>
            </a:r>
          </a:p>
          <a:p>
            <a:endParaRPr lang="en-US" dirty="0" smtClean="0"/>
          </a:p>
          <a:p>
            <a:r>
              <a:rPr lang="en-US" dirty="0" smtClean="0"/>
              <a:t>What did freedom mean to white southerners?</a:t>
            </a:r>
          </a:p>
          <a:p>
            <a:endParaRPr lang="en-US" dirty="0" smtClean="0"/>
          </a:p>
          <a:p>
            <a:r>
              <a:rPr lang="en-US" dirty="0" smtClean="0"/>
              <a:t>Control own destinies without interference from the north or the federal government.  Fighting to preserve local and regional autonomy and white </a:t>
            </a:r>
            <a:r>
              <a:rPr lang="en-US" dirty="0" err="1" smtClean="0"/>
              <a:t>supremancy</a:t>
            </a:r>
            <a:r>
              <a:rPr lang="en-US" dirty="0"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Times New Roman" pitchFamily="18" charset="0"/>
              </a:defRPr>
            </a:lvl1pPr>
            <a:lvl2pPr marL="730171" indent="-280835" defTabSz="914274" eaLnBrk="0" hangingPunct="0">
              <a:defRPr sz="2400">
                <a:solidFill>
                  <a:schemeClr val="tx1"/>
                </a:solidFill>
                <a:latin typeface="Times New Roman" pitchFamily="18" charset="0"/>
              </a:defRPr>
            </a:lvl2pPr>
            <a:lvl3pPr marL="1123340" indent="-224668" defTabSz="914274" eaLnBrk="0" hangingPunct="0">
              <a:defRPr sz="2400">
                <a:solidFill>
                  <a:schemeClr val="tx1"/>
                </a:solidFill>
                <a:latin typeface="Times New Roman" pitchFamily="18" charset="0"/>
              </a:defRPr>
            </a:lvl3pPr>
            <a:lvl4pPr marL="1572677" indent="-224668" defTabSz="914274" eaLnBrk="0" hangingPunct="0">
              <a:defRPr sz="2400">
                <a:solidFill>
                  <a:schemeClr val="tx1"/>
                </a:solidFill>
                <a:latin typeface="Times New Roman" pitchFamily="18" charset="0"/>
              </a:defRPr>
            </a:lvl4pPr>
            <a:lvl5pPr marL="2022013" indent="-224668" defTabSz="914274" eaLnBrk="0" hangingPunct="0">
              <a:defRPr sz="2400">
                <a:solidFill>
                  <a:schemeClr val="tx1"/>
                </a:solidFill>
                <a:latin typeface="Times New Roman" pitchFamily="18" charset="0"/>
              </a:defRPr>
            </a:lvl5pPr>
            <a:lvl6pPr marL="2471349" indent="-224668" defTabSz="914274" eaLnBrk="0" fontAlgn="base" hangingPunct="0">
              <a:spcBef>
                <a:spcPct val="0"/>
              </a:spcBef>
              <a:spcAft>
                <a:spcPct val="0"/>
              </a:spcAft>
              <a:defRPr sz="2400">
                <a:solidFill>
                  <a:schemeClr val="tx1"/>
                </a:solidFill>
                <a:latin typeface="Times New Roman" pitchFamily="18" charset="0"/>
              </a:defRPr>
            </a:lvl6pPr>
            <a:lvl7pPr marL="2920685" indent="-224668" defTabSz="914274" eaLnBrk="0" fontAlgn="base" hangingPunct="0">
              <a:spcBef>
                <a:spcPct val="0"/>
              </a:spcBef>
              <a:spcAft>
                <a:spcPct val="0"/>
              </a:spcAft>
              <a:defRPr sz="2400">
                <a:solidFill>
                  <a:schemeClr val="tx1"/>
                </a:solidFill>
                <a:latin typeface="Times New Roman" pitchFamily="18" charset="0"/>
              </a:defRPr>
            </a:lvl7pPr>
            <a:lvl8pPr marL="3370021" indent="-224668" defTabSz="914274" eaLnBrk="0" fontAlgn="base" hangingPunct="0">
              <a:spcBef>
                <a:spcPct val="0"/>
              </a:spcBef>
              <a:spcAft>
                <a:spcPct val="0"/>
              </a:spcAft>
              <a:defRPr sz="2400">
                <a:solidFill>
                  <a:schemeClr val="tx1"/>
                </a:solidFill>
                <a:latin typeface="Times New Roman" pitchFamily="18" charset="0"/>
              </a:defRPr>
            </a:lvl8pPr>
            <a:lvl9pPr marL="3819357" indent="-224668" defTabSz="914274" eaLnBrk="0" fontAlgn="base" hangingPunct="0">
              <a:spcBef>
                <a:spcPct val="0"/>
              </a:spcBef>
              <a:spcAft>
                <a:spcPct val="0"/>
              </a:spcAft>
              <a:defRPr sz="2400">
                <a:solidFill>
                  <a:schemeClr val="tx1"/>
                </a:solidFill>
                <a:latin typeface="Times New Roman" pitchFamily="18" charset="0"/>
              </a:defRPr>
            </a:lvl9pPr>
          </a:lstStyle>
          <a:p>
            <a:pPr eaLnBrk="1" hangingPunct="1"/>
            <a:fld id="{68593E4B-F5EB-47F4-8E69-1F17DAA562D6}" type="slidenum">
              <a:rPr lang="en-US" sz="1200"/>
              <a:pPr eaLnBrk="1" hangingPunct="1"/>
              <a:t>25</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 NAACP told blacks to not just demand government protection but to also defend themselves.</a:t>
            </a:r>
          </a:p>
          <a:p>
            <a:endParaRPr lang="en-US" smtClean="0">
              <a:latin typeface="Times New Roman" pitchFamily="18" charset="0"/>
            </a:endParaRPr>
          </a:p>
          <a:p>
            <a:r>
              <a:rPr lang="en-US" smtClean="0">
                <a:latin typeface="Times New Roman" pitchFamily="18" charset="0"/>
              </a:rPr>
              <a:t>A black Jamaican named Marcus Garvey, created the United Negro Improvement Association, and charged blacks to reject assimilation into white society and develop pride in their own race and culture.</a:t>
            </a:r>
          </a:p>
          <a:p>
            <a:r>
              <a:rPr lang="en-US" smtClean="0">
                <a:latin typeface="Times New Roman" pitchFamily="18" charset="0"/>
              </a:rPr>
              <a:t>His organization launched a chain of black owned grocery stores and several other businesses.</a:t>
            </a:r>
          </a:p>
          <a:p>
            <a:r>
              <a:rPr lang="en-US" smtClean="0">
                <a:latin typeface="Times New Roman" pitchFamily="18" charset="0"/>
              </a:rPr>
              <a:t>Eventually Garvey urged his supporters to leave America and move back to Africa to create a new society of their own.  His movement grew during the early 20’s but in 1923 Garvey was indicted on charges of business fraud (may have been real, may not have been)</a:t>
            </a:r>
          </a:p>
          <a:p>
            <a:r>
              <a:rPr lang="en-US" smtClean="0">
                <a:latin typeface="Times New Roman" pitchFamily="18" charset="0"/>
              </a:rPr>
              <a:t>Garvey was deported to Jamaica in 1925 but his ideas stayed with the black community long after he was gone.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E6B86DCF-CCDD-481A-9EE9-39E7AF7F8F97}" type="slidenum">
              <a:rPr lang="en-US" sz="1200"/>
              <a:pPr eaLnBrk="1" hangingPunct="1"/>
              <a:t>26</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Roosevelt did appoint several blacks to second-level positions in his administration, Eleanor Roosevelt, Interior secretary Harold Ickes, and WPA director Harry Hopkins all made efforts to ensure that New deal relief programs did not exclude blacks.  By 1935, an estimated 30% of blacks were getting some form of assistance from the government.  (the picture shows blacks with chicks given to them by the government to help with dietary needs)</a:t>
            </a:r>
          </a:p>
          <a:p>
            <a:r>
              <a:rPr lang="en-US" smtClean="0"/>
              <a:t>This resulted in a shift in voting patterns.  In 1932 most blacks voted Republican as they had since Reconstruction but by 1936, 90% voted Democratic.</a:t>
            </a:r>
          </a:p>
          <a:p>
            <a:r>
              <a:rPr lang="en-US" smtClean="0"/>
              <a:t>Roosevelt did not support legislation to make lynching a federal crime or ban the poll tax.</a:t>
            </a:r>
          </a:p>
          <a:p>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8436AFB2-65EA-4FB9-8733-53B3D3F2F440}" type="slidenum">
              <a:rPr lang="en-US" sz="1200"/>
              <a:pPr eaLnBrk="1" hangingPunct="1"/>
              <a:t>27</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New Deal did reinforced discrimination.  The Civilian Conservation Corp segregated by race.  The NRA tolerated paying blacks less than whites for the same work.  The WPA gave blacks and Hispanics the least-skilled and lowest paying jobs and when money dried up blacks and women were the first dismissed.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48900-A67A-4367-824D-9D268304F6C9}" type="slidenum">
              <a:rPr lang="en-US" smtClean="0"/>
              <a:t>28</a:t>
            </a:fld>
            <a:endParaRPr lang="en-US"/>
          </a:p>
        </p:txBody>
      </p:sp>
    </p:spTree>
    <p:extLst>
      <p:ext uri="{BB962C8B-B14F-4D97-AF65-F5344CB8AC3E}">
        <p14:creationId xmlns:p14="http://schemas.microsoft.com/office/powerpoint/2010/main" val="297092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2A1EA818-7029-4DCD-B524-13BCBDBBDCCE}" type="slidenum">
              <a:rPr lang="en-US" sz="1200"/>
              <a:pPr eaLnBrk="1" hangingPunct="1"/>
              <a:t>29</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r>
              <a:rPr lang="en-US" smtClean="0"/>
              <a:t>A Philip Randolph, president of the Brotherhood of Sleeping Car Porters, demanded defense contracts be given to only those companies with an integrated work force.  He planned a march on DC  but Roosevelt persuaded him to cancel the march in return for the Fair Employment Practices Commission which would investigate discrimination cases.</a:t>
            </a:r>
          </a:p>
          <a:p>
            <a:pPr marL="224325" indent="-224325"/>
            <a:endParaRPr lang="en-US" smtClean="0"/>
          </a:p>
          <a:p>
            <a:pPr marL="224325" indent="-224325"/>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EE2512A0-F56B-4E9A-8A5A-E9F5D5ECBD74}" type="slidenum">
              <a:rPr lang="en-US" sz="1200"/>
              <a:pPr eaLnBrk="1" hangingPunct="1"/>
              <a:t>30</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need for labor led to the migration of many blacks to industrial cities.  While this bettered the economics of the community it also created tensions and in some cases violence.  In Detroit in 1943, race riots killed 34, 25 of which were black.</a:t>
            </a:r>
          </a:p>
          <a:p>
            <a:endParaRPr lang="en-US" dirty="0" smtClean="0"/>
          </a:p>
          <a:p>
            <a:r>
              <a:rPr lang="en-US" dirty="0" smtClean="0"/>
              <a:t>The Congress of Racial Equality (CORE) fought to integrate theaters, restaurants and the like.  They found some success in the North.</a:t>
            </a:r>
          </a:p>
          <a:p>
            <a:endParaRPr lang="en-US" dirty="0" smtClean="0"/>
          </a:p>
          <a:p>
            <a:r>
              <a:rPr lang="en-US" dirty="0" smtClean="0"/>
              <a:t>The military was segregated during this time and a move to change this met stiff resistance.  The Marine Corp and Army Air Force excluded blacks completely until late in the war.</a:t>
            </a:r>
          </a:p>
          <a:p>
            <a:endParaRPr lang="en-US" dirty="0" smtClean="0"/>
          </a:p>
          <a:p>
            <a:r>
              <a:rPr lang="en-US" dirty="0" smtClean="0"/>
              <a:t>Talk about Tuskegee Airmen.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0AA69479-3833-43A9-878A-E4FC874C4892}" type="slidenum">
              <a:rPr lang="en-US" sz="1200"/>
              <a:pPr eaLnBrk="1" hangingPunct="1"/>
              <a:t>31</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1954, the Supreme Court announced a decision on the Brown v Board of Education of Topeka.  </a:t>
            </a:r>
            <a:r>
              <a:rPr lang="en-US" dirty="0" smtClean="0"/>
              <a:t>The court reversed its earlier decision of 1896 in </a:t>
            </a:r>
            <a:r>
              <a:rPr lang="en-US" dirty="0" err="1" smtClean="0"/>
              <a:t>Plessy</a:t>
            </a:r>
            <a:r>
              <a:rPr lang="en-US" dirty="0" smtClean="0"/>
              <a:t> v Ferguson and called for the integration of American public schools.</a:t>
            </a:r>
          </a:p>
          <a:p>
            <a:r>
              <a:rPr lang="en-US" dirty="0" smtClean="0"/>
              <a:t>Chief Justice Earl Warren called for the desegregation to be down with all deliberate speed but set no timetable.</a:t>
            </a:r>
          </a:p>
          <a:p>
            <a:r>
              <a:rPr lang="en-US" dirty="0" smtClean="0"/>
              <a:t>Southern opposition was strong and movement to integrate slow.</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BE501E99-006B-4CFA-B0AD-8A8CA5806719}" type="slidenum">
              <a:rPr lang="en-US" sz="1200"/>
              <a:pPr eaLnBrk="1" hangingPunct="1"/>
              <a:t>32</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Little Rock Arkansas, whites blocked black students from attending Central High.  The Governor refused to intervene, so President Eisenhower was forced to send federal troops to escort the 9 students to school and keep the peace.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6A59F0A6-BD73-4717-BDD6-E506E8246B7E}" type="slidenum">
              <a:rPr lang="en-US" sz="1200"/>
              <a:pPr eaLnBrk="1" hangingPunct="1"/>
              <a:t>33</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1955, Rosa Parks refused to move to the back of a public bus in Montgomery Alabama.  She was arrested and this inspired a boycott of the buses in Montgomery.  The boycott was economically effective but if the Supreme Court had not stepped in and ruled to desegregate public transportation things might have continued as they had.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D825081F-9CDB-4AAC-BDF3-E580ED3E302F}" type="slidenum">
              <a:rPr lang="en-US" sz="1200"/>
              <a:pPr eaLnBrk="1" hangingPunct="1"/>
              <a:t>34</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Montgomery bus boycott launched the career of a local Baptist pastor, Martin Luther King, Jr.</a:t>
            </a:r>
          </a:p>
          <a:p>
            <a:r>
              <a:rPr lang="en-US" smtClean="0"/>
              <a:t>King advocated nonviolence as a way to break injustice.  He took the high moral ground and stuck to it in the face of overwhelming odds.  For 13 years he lead the Southern Christian Leadership Conference (SCLC) and was one of the most admired racial leaders in the country.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0143F086-0F62-48AB-AC5D-9E5BC44787E1}" type="slidenum">
              <a:rPr lang="en-US" sz="1200"/>
              <a:pPr eaLnBrk="1" hangingPunct="1"/>
              <a:t>3</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Federal troops remained in the south to preserve order and protect the new free blacks.</a:t>
            </a:r>
          </a:p>
          <a:p>
            <a:endParaRPr lang="en-US" dirty="0" smtClean="0"/>
          </a:p>
          <a:p>
            <a:r>
              <a:rPr lang="en-US" dirty="0" smtClean="0"/>
              <a:t>March 1865, congress established the Freedmen’s Bureau.  </a:t>
            </a:r>
          </a:p>
          <a:p>
            <a:r>
              <a:rPr lang="en-US" dirty="0" smtClean="0"/>
              <a:t>It distributed food to millions of former slaves.</a:t>
            </a:r>
          </a:p>
          <a:p>
            <a:r>
              <a:rPr lang="en-US" dirty="0" smtClean="0"/>
              <a:t>Established schools</a:t>
            </a:r>
          </a:p>
          <a:p>
            <a:r>
              <a:rPr lang="en-US" dirty="0" smtClean="0"/>
              <a:t>Made modest effort to settle blacks on land of their own</a:t>
            </a:r>
          </a:p>
          <a:p>
            <a:endParaRPr lang="en-US" dirty="0" smtClean="0"/>
          </a:p>
          <a:p>
            <a:r>
              <a:rPr lang="en-US" dirty="0" smtClean="0"/>
              <a:t>Authority to operate for one year so not a permanent solution, besides it was too small to effectively deal with the problems.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18891EA3-7BBA-47F2-80D5-AAC7D499EF8F}" type="slidenum">
              <a:rPr lang="en-US" sz="1200"/>
              <a:pPr eaLnBrk="1" hangingPunct="1"/>
              <a:t>35</a:t>
            </a:fld>
            <a:endParaRPr 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group within the African American community lead the fight against injustice and that was the Black middle class.  These men and women of education organized and worked to remove the obstacles of oppression.</a:t>
            </a:r>
          </a:p>
          <a:p>
            <a:r>
              <a:rPr lang="en-US" dirty="0" smtClean="0"/>
              <a:t>TV also motivated Blacks towards the civil rights movement – the constant reminders of the white society in which they lived, a world they were excluded from, inspired some to protest.</a:t>
            </a:r>
          </a:p>
          <a:p>
            <a:endParaRPr lang="en-US" dirty="0" smtClean="0"/>
          </a:p>
          <a:p>
            <a:r>
              <a:rPr lang="en-US" dirty="0" smtClean="0"/>
              <a:t>The Cold War exposed how blacks were being treated when America was trying to show how it was right for the world.</a:t>
            </a:r>
          </a:p>
          <a:p>
            <a:r>
              <a:rPr lang="en-US" dirty="0" smtClean="0"/>
              <a:t>Blacks voted mostly Democratic during this time.</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BFEBA430-D6C0-4205-9BDC-69E1B1FA40C0}" type="slidenum">
              <a:rPr lang="en-US" sz="1200"/>
              <a:pPr eaLnBrk="1" hangingPunct="1"/>
              <a:t>4</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Blacks served many roles in the reconstruction of the south and were by far the most numerous of the southern Republicans.</a:t>
            </a:r>
          </a:p>
          <a:p>
            <a:endParaRPr lang="en-US" smtClean="0"/>
          </a:p>
          <a:p>
            <a:r>
              <a:rPr lang="en-US" smtClean="0"/>
              <a:t>They held public office of all kinds to include 20 in the House and 2 in the Senate during the period 1869 to 1901.</a:t>
            </a:r>
          </a:p>
          <a:p>
            <a:endParaRPr lang="en-US" smtClean="0"/>
          </a:p>
          <a:p>
            <a:r>
              <a:rPr lang="en-US" smtClean="0"/>
              <a:t>The success of the Reconstruction governments in the south is mixed.  Critics charged they were corrupt and spent money on unneeded things.  While true this was the condition of the governments before the war.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77FAA3BC-7E5A-4601-A00D-BD1D5F5A8A00}" type="slidenum">
              <a:rPr lang="en-US" sz="1200"/>
              <a:pPr eaLnBrk="1" hangingPunct="1"/>
              <a:t>5</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large network of schools were established after the war to educate the former slaves.</a:t>
            </a:r>
          </a:p>
          <a:p>
            <a:r>
              <a:rPr lang="en-US" smtClean="0"/>
              <a:t>By 1876 more than half the white kids and about 40% of the blacks were attending schools – even if most were segregated.</a:t>
            </a:r>
          </a:p>
          <a:p>
            <a:r>
              <a:rPr lang="en-US" smtClean="0"/>
              <a:t>Black colleges and universities got their start during this time period.  Hampton Institute and Tuskegee Institute.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F7CDEE1D-6A97-45B0-B93A-BCF6546A8C1D}" type="slidenum">
              <a:rPr lang="en-US" sz="1200"/>
              <a:pPr eaLnBrk="1" hangingPunct="1"/>
              <a:t>6</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Radicals wanted to provide land to the Freedmen (40 acres and a mule for each) but this plan failed as most of the land taken from whites was returned.</a:t>
            </a:r>
          </a:p>
          <a:p>
            <a:endParaRPr lang="en-US" smtClean="0"/>
          </a:p>
          <a:p>
            <a:r>
              <a:rPr lang="en-US" smtClean="0"/>
              <a:t>Black ownership of land did rise from nothing to around 20% while white ownership of land declined from 80% to 67% due to money issues.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25AD255A-EE42-483C-A828-1D005EE97FE4}" type="slidenum">
              <a:rPr lang="en-US" sz="1200"/>
              <a:pPr eaLnBrk="1" hangingPunct="1"/>
              <a:t>7</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Most of the poor blacks and poor whites did some sort of sharecropping – pay landlords a fixed rent or a share of their crop.  Most poor were in such debt they could never work enough to purchase the land but they did have a sense of being free to work their own land.</a:t>
            </a:r>
          </a:p>
          <a:p>
            <a:r>
              <a:rPr lang="en-US" smtClean="0"/>
              <a:t>The landlords won as they did not have to purchase slaves and be responsible for their upkeep.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67723909-BB56-4BA9-8592-95F87612EC1F}" type="slidenum">
              <a:rPr lang="en-US" sz="1200"/>
              <a:pPr eaLnBrk="1" hangingPunct="1"/>
              <a:t>8</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Support for civil rights started to decline with the passage of the 15</a:t>
            </a:r>
            <a:r>
              <a:rPr lang="en-US" baseline="30000" dirty="0" smtClean="0"/>
              <a:t>th</a:t>
            </a:r>
            <a:r>
              <a:rPr lang="en-US" dirty="0" smtClean="0"/>
              <a:t> amendment.  People felt that with the vote blacks would be able to take care of themselves in the south.</a:t>
            </a:r>
          </a:p>
          <a:p>
            <a:r>
              <a:rPr lang="en-US" dirty="0" smtClean="0"/>
              <a:t>Southern states were electing white democrats to the office and in 1874 the Democrats controlled the House for the first time since 1861.</a:t>
            </a:r>
          </a:p>
          <a:p>
            <a:endParaRPr lang="en-US" dirty="0" smtClean="0"/>
          </a:p>
          <a:p>
            <a:r>
              <a:rPr lang="en-US" dirty="0" smtClean="0"/>
              <a:t>Blacks were left to fend for themselves and found their rights violated often.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5" eaLnBrk="0" hangingPunct="0">
              <a:defRPr sz="2400">
                <a:solidFill>
                  <a:schemeClr val="tx1"/>
                </a:solidFill>
                <a:latin typeface="Times New Roman" pitchFamily="18" charset="0"/>
              </a:defRPr>
            </a:lvl1pPr>
            <a:lvl2pPr marL="745773" indent="-286836" defTabSz="913095" eaLnBrk="0" hangingPunct="0">
              <a:defRPr sz="2400">
                <a:solidFill>
                  <a:schemeClr val="tx1"/>
                </a:solidFill>
                <a:latin typeface="Times New Roman" pitchFamily="18" charset="0"/>
              </a:defRPr>
            </a:lvl2pPr>
            <a:lvl3pPr marL="1147343" indent="-229469" defTabSz="913095" eaLnBrk="0" hangingPunct="0">
              <a:defRPr sz="2400">
                <a:solidFill>
                  <a:schemeClr val="tx1"/>
                </a:solidFill>
                <a:latin typeface="Times New Roman" pitchFamily="18" charset="0"/>
              </a:defRPr>
            </a:lvl3pPr>
            <a:lvl4pPr marL="1606281" indent="-229469" defTabSz="913095" eaLnBrk="0" hangingPunct="0">
              <a:defRPr sz="2400">
                <a:solidFill>
                  <a:schemeClr val="tx1"/>
                </a:solidFill>
                <a:latin typeface="Times New Roman" pitchFamily="18" charset="0"/>
              </a:defRPr>
            </a:lvl4pPr>
            <a:lvl5pPr marL="2065218" indent="-229469" defTabSz="913095" eaLnBrk="0" hangingPunct="0">
              <a:defRPr sz="2400">
                <a:solidFill>
                  <a:schemeClr val="tx1"/>
                </a:solidFill>
                <a:latin typeface="Times New Roman" pitchFamily="18" charset="0"/>
              </a:defRPr>
            </a:lvl5pPr>
            <a:lvl6pPr marL="2524155" indent="-229469" defTabSz="913095" eaLnBrk="0" fontAlgn="base" hangingPunct="0">
              <a:spcBef>
                <a:spcPct val="0"/>
              </a:spcBef>
              <a:spcAft>
                <a:spcPct val="0"/>
              </a:spcAft>
              <a:defRPr sz="2400">
                <a:solidFill>
                  <a:schemeClr val="tx1"/>
                </a:solidFill>
                <a:latin typeface="Times New Roman" pitchFamily="18" charset="0"/>
              </a:defRPr>
            </a:lvl6pPr>
            <a:lvl7pPr marL="2983093" indent="-229469" defTabSz="913095" eaLnBrk="0" fontAlgn="base" hangingPunct="0">
              <a:spcBef>
                <a:spcPct val="0"/>
              </a:spcBef>
              <a:spcAft>
                <a:spcPct val="0"/>
              </a:spcAft>
              <a:defRPr sz="2400">
                <a:solidFill>
                  <a:schemeClr val="tx1"/>
                </a:solidFill>
                <a:latin typeface="Times New Roman" pitchFamily="18" charset="0"/>
              </a:defRPr>
            </a:lvl7pPr>
            <a:lvl8pPr marL="3442030" indent="-229469" defTabSz="913095" eaLnBrk="0" fontAlgn="base" hangingPunct="0">
              <a:spcBef>
                <a:spcPct val="0"/>
              </a:spcBef>
              <a:spcAft>
                <a:spcPct val="0"/>
              </a:spcAft>
              <a:defRPr sz="2400">
                <a:solidFill>
                  <a:schemeClr val="tx1"/>
                </a:solidFill>
                <a:latin typeface="Times New Roman" pitchFamily="18" charset="0"/>
              </a:defRPr>
            </a:lvl8pPr>
            <a:lvl9pPr marL="3900968" indent="-229469" defTabSz="913095" eaLnBrk="0" fontAlgn="base" hangingPunct="0">
              <a:spcBef>
                <a:spcPct val="0"/>
              </a:spcBef>
              <a:spcAft>
                <a:spcPct val="0"/>
              </a:spcAft>
              <a:defRPr sz="2400">
                <a:solidFill>
                  <a:schemeClr val="tx1"/>
                </a:solidFill>
                <a:latin typeface="Times New Roman" pitchFamily="18" charset="0"/>
              </a:defRPr>
            </a:lvl9pPr>
          </a:lstStyle>
          <a:p>
            <a:pPr eaLnBrk="1" hangingPunct="1"/>
            <a:fld id="{F38D9C0B-BF40-4D47-9002-78D9308134DA}" type="slidenum">
              <a:rPr lang="en-US" sz="1200"/>
              <a:pPr eaLnBrk="1" hangingPunct="1"/>
              <a:t>9</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Reconstruction officially ends in 1877 when the last of the federal troops leave the south.</a:t>
            </a:r>
          </a:p>
          <a:p>
            <a:endParaRPr lang="en-US" smtClean="0"/>
          </a:p>
          <a:p>
            <a:r>
              <a:rPr lang="en-US" smtClean="0"/>
              <a:t>The main objective of the white southerners when the troops left a state was to get back control of the state government by voting out the Republicans and voting in Democrats.</a:t>
            </a:r>
          </a:p>
          <a:p>
            <a:r>
              <a:rPr lang="en-US" smtClean="0"/>
              <a:t>Organizations like the Klan, actually founded as a fraternal organization for Confederate veterans, use violence and intimidation to ensure elections went the way the whites wanted them to go.</a:t>
            </a:r>
          </a:p>
          <a:p>
            <a:r>
              <a:rPr lang="en-US" smtClean="0"/>
              <a:t>Economic pressures were also used as blacks were refused work, land or credit in hopes of driving them out of certain areas.</a:t>
            </a:r>
          </a:p>
          <a:p>
            <a:endParaRPr lang="en-US" smtClean="0"/>
          </a:p>
          <a:p>
            <a:r>
              <a:rPr lang="en-US" smtClean="0"/>
              <a:t>The Enforcement Acts or Ku Klux Klan acts of 1870 and 1871 prohibited states from discriminating against voters on the basis of race and the federal government could prosecute individuals who violated voters rights.</a:t>
            </a:r>
          </a:p>
          <a:p>
            <a:endParaRPr lang="en-US" smtClean="0"/>
          </a:p>
          <a:p>
            <a:r>
              <a:rPr lang="en-US" smtClean="0"/>
              <a:t>This did reduce the violence from the Klan but they will make an unfortunate comeback in the 20</a:t>
            </a:r>
            <a:r>
              <a:rPr lang="en-US" baseline="30000" smtClean="0"/>
              <a:t>th</a:t>
            </a:r>
            <a:r>
              <a:rPr lang="en-US" smtClean="0"/>
              <a:t> century.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A3A80D-B617-4DF1-B797-7ED97861D7BA}"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266990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3A80D-B617-4DF1-B797-7ED97861D7BA}"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253752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3A80D-B617-4DF1-B797-7ED97861D7BA}"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113709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3A80D-B617-4DF1-B797-7ED97861D7BA}"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151572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3A80D-B617-4DF1-B797-7ED97861D7BA}"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134677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A3A80D-B617-4DF1-B797-7ED97861D7BA}" type="datetimeFigureOut">
              <a:rPr lang="en-US" smtClean="0"/>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243824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A3A80D-B617-4DF1-B797-7ED97861D7BA}" type="datetimeFigureOut">
              <a:rPr lang="en-US" smtClean="0"/>
              <a:t>12/12/2012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103246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A3A80D-B617-4DF1-B797-7ED97861D7BA}" type="datetimeFigureOut">
              <a:rPr lang="en-US" smtClean="0"/>
              <a:t>12/12/2012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318871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3A80D-B617-4DF1-B797-7ED97861D7BA}" type="datetimeFigureOut">
              <a:rPr lang="en-US" smtClean="0"/>
              <a:t>12/12/2012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60442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3A80D-B617-4DF1-B797-7ED97861D7BA}" type="datetimeFigureOut">
              <a:rPr lang="en-US" smtClean="0"/>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327250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3A80D-B617-4DF1-B797-7ED97861D7BA}" type="datetimeFigureOut">
              <a:rPr lang="en-US" smtClean="0"/>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D3737-14BB-4D5A-ADA8-AEA3A02B9EA5}" type="slidenum">
              <a:rPr lang="en-US" smtClean="0"/>
              <a:t>‹#›</a:t>
            </a:fld>
            <a:endParaRPr lang="en-US"/>
          </a:p>
        </p:txBody>
      </p:sp>
    </p:spTree>
    <p:extLst>
      <p:ext uri="{BB962C8B-B14F-4D97-AF65-F5344CB8AC3E}">
        <p14:creationId xmlns:p14="http://schemas.microsoft.com/office/powerpoint/2010/main" val="246875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3A80D-B617-4DF1-B797-7ED97861D7BA}" type="datetimeFigureOut">
              <a:rPr lang="en-US" smtClean="0"/>
              <a:t>12/12/2012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D3737-14BB-4D5A-ADA8-AEA3A02B9EA5}" type="slidenum">
              <a:rPr lang="en-US" smtClean="0"/>
              <a:t>‹#›</a:t>
            </a:fld>
            <a:endParaRPr lang="en-US"/>
          </a:p>
        </p:txBody>
      </p:sp>
    </p:spTree>
    <p:extLst>
      <p:ext uri="{BB962C8B-B14F-4D97-AF65-F5344CB8AC3E}">
        <p14:creationId xmlns:p14="http://schemas.microsoft.com/office/powerpoint/2010/main" val="152892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Autofit/>
          </a:bodyPr>
          <a:lstStyle/>
          <a:p>
            <a:r>
              <a:rPr lang="en-US" sz="8000" dirty="0" smtClean="0">
                <a:latin typeface="Bernard MT Condensed" pitchFamily="18" charset="0"/>
              </a:rPr>
              <a:t>Civil Rights Movement</a:t>
            </a:r>
            <a:endParaRPr lang="en-US" sz="8000" dirty="0">
              <a:latin typeface="Bernard MT Condensed" pitchFamily="18" charset="0"/>
            </a:endParaRPr>
          </a:p>
        </p:txBody>
      </p:sp>
      <p:sp>
        <p:nvSpPr>
          <p:cNvPr id="3" name="Subtitle 2"/>
          <p:cNvSpPr>
            <a:spLocks noGrp="1"/>
          </p:cNvSpPr>
          <p:nvPr>
            <p:ph type="subTitle" idx="1"/>
          </p:nvPr>
        </p:nvSpPr>
        <p:spPr/>
        <p:txBody>
          <a:bodyPr/>
          <a:lstStyle/>
          <a:p>
            <a:r>
              <a:rPr lang="en-US" dirty="0" smtClean="0">
                <a:solidFill>
                  <a:schemeClr val="tx1">
                    <a:lumMod val="75000"/>
                    <a:lumOff val="25000"/>
                  </a:schemeClr>
                </a:solidFill>
              </a:rPr>
              <a:t>Reconstruction through </a:t>
            </a:r>
          </a:p>
          <a:p>
            <a:r>
              <a:rPr lang="en-US" dirty="0" smtClean="0">
                <a:solidFill>
                  <a:schemeClr val="tx1">
                    <a:lumMod val="75000"/>
                    <a:lumOff val="25000"/>
                  </a:schemeClr>
                </a:solidFill>
              </a:rPr>
              <a:t>Montgomery Bus Boycott</a:t>
            </a:r>
            <a:endParaRPr lang="en-US" dirty="0">
              <a:solidFill>
                <a:schemeClr val="tx1">
                  <a:lumMod val="75000"/>
                  <a:lumOff val="25000"/>
                </a:schemeClr>
              </a:solidFill>
            </a:endParaRPr>
          </a:p>
        </p:txBody>
      </p:sp>
    </p:spTree>
    <p:extLst>
      <p:ext uri="{BB962C8B-B14F-4D97-AF65-F5344CB8AC3E}">
        <p14:creationId xmlns:p14="http://schemas.microsoft.com/office/powerpoint/2010/main" val="538912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8" name="Slide Number Placeholder 5"/>
          <p:cNvSpPr>
            <a:spLocks noGrp="1"/>
          </p:cNvSpPr>
          <p:nvPr>
            <p:ph type="sldNum" sz="quarter" idx="12"/>
          </p:nvPr>
        </p:nvSpPr>
        <p:spPr/>
        <p:txBody>
          <a:bodyPr/>
          <a:lstStyle/>
          <a:p>
            <a:pPr>
              <a:defRPr/>
            </a:pPr>
            <a:r>
              <a:rPr lang="en-US"/>
              <a:t>15-</a:t>
            </a:r>
            <a:fld id="{2E6AA485-01F1-4962-A810-7F2992CE0D0D}" type="slidenum">
              <a:rPr lang="en-US"/>
              <a:pPr>
                <a:defRPr/>
              </a:pPr>
              <a:t>10</a:t>
            </a:fld>
            <a:endParaRPr lang="en-US"/>
          </a:p>
        </p:txBody>
      </p:sp>
      <p:sp>
        <p:nvSpPr>
          <p:cNvPr id="57348" name="Rectangle 3"/>
          <p:cNvSpPr>
            <a:spLocks noGrp="1" noChangeArrowheads="1"/>
          </p:cNvSpPr>
          <p:nvPr>
            <p:ph type="body" idx="1"/>
          </p:nvPr>
        </p:nvSpPr>
        <p:spPr>
          <a:xfrm>
            <a:off x="328613" y="1941513"/>
            <a:ext cx="5614987" cy="4114800"/>
          </a:xfrm>
        </p:spPr>
        <p:txBody>
          <a:bodyPr/>
          <a:lstStyle/>
          <a:p>
            <a:pPr eaLnBrk="1" hangingPunct="1"/>
            <a:r>
              <a:rPr lang="en-US" smtClean="0"/>
              <a:t>The New South   </a:t>
            </a:r>
          </a:p>
          <a:p>
            <a:pPr lvl="1" eaLnBrk="1" hangingPunct="1"/>
            <a:r>
              <a:rPr lang="en-US" smtClean="0"/>
              <a:t>African Americans and the New South</a:t>
            </a:r>
          </a:p>
          <a:p>
            <a:pPr lvl="2" eaLnBrk="1" hangingPunct="1"/>
            <a:r>
              <a:rPr lang="en-US" smtClean="0"/>
              <a:t>Booker T. Washington</a:t>
            </a:r>
          </a:p>
        </p:txBody>
      </p:sp>
      <p:sp>
        <p:nvSpPr>
          <p:cNvPr id="57350" name="Rectangle 12"/>
          <p:cNvSpPr>
            <a:spLocks noChangeArrowheads="1"/>
          </p:cNvSpPr>
          <p:nvPr/>
        </p:nvSpPr>
        <p:spPr bwMode="auto">
          <a:xfrm>
            <a:off x="0" y="4267200"/>
            <a:ext cx="6019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i="1">
                <a:latin typeface="Tahoma" pitchFamily="34" charset="0"/>
                <a:cs typeface="Tahoma" pitchFamily="34" charset="0"/>
              </a:rPr>
              <a:t>“Educate the black man, mentally and industrially, and there will be no doubt of his prosperity.”</a:t>
            </a:r>
          </a:p>
          <a:p>
            <a:pPr eaLnBrk="0" hangingPunct="0">
              <a:spcBef>
                <a:spcPct val="50000"/>
              </a:spcBef>
            </a:pPr>
            <a:r>
              <a:rPr lang="en-US" i="1">
                <a:latin typeface="Tahoma" pitchFamily="34" charset="0"/>
              </a:rPr>
              <a:t>	        	        - Booker T. Washington</a:t>
            </a:r>
          </a:p>
        </p:txBody>
      </p:sp>
      <p:pic>
        <p:nvPicPr>
          <p:cNvPr id="57351" name="Picture 13" descr="booker t washing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2663" y="2133600"/>
            <a:ext cx="30813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1232723338"/>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8" name="Slide Number Placeholder 5"/>
          <p:cNvSpPr>
            <a:spLocks noGrp="1"/>
          </p:cNvSpPr>
          <p:nvPr>
            <p:ph type="sldNum" sz="quarter" idx="12"/>
          </p:nvPr>
        </p:nvSpPr>
        <p:spPr/>
        <p:txBody>
          <a:bodyPr/>
          <a:lstStyle/>
          <a:p>
            <a:pPr>
              <a:defRPr/>
            </a:pPr>
            <a:r>
              <a:rPr lang="en-US"/>
              <a:t>15-</a:t>
            </a:r>
            <a:fld id="{852232C0-E9E6-461B-ACE7-9A456B078B90}" type="slidenum">
              <a:rPr lang="en-US"/>
              <a:pPr>
                <a:defRPr/>
              </a:pPr>
              <a:t>11</a:t>
            </a:fld>
            <a:endParaRPr lang="en-US"/>
          </a:p>
        </p:txBody>
      </p:sp>
      <p:sp>
        <p:nvSpPr>
          <p:cNvPr id="58372" name="Rectangle 2"/>
          <p:cNvSpPr>
            <a:spLocks noGrp="1" noChangeArrowheads="1"/>
          </p:cNvSpPr>
          <p:nvPr>
            <p:ph type="body" idx="1"/>
          </p:nvPr>
        </p:nvSpPr>
        <p:spPr>
          <a:xfrm>
            <a:off x="328613" y="1941513"/>
            <a:ext cx="8208962" cy="4114800"/>
          </a:xfrm>
        </p:spPr>
        <p:txBody>
          <a:bodyPr/>
          <a:lstStyle/>
          <a:p>
            <a:pPr eaLnBrk="1" hangingPunct="1"/>
            <a:r>
              <a:rPr lang="en-US" smtClean="0"/>
              <a:t>The New South   </a:t>
            </a:r>
          </a:p>
          <a:p>
            <a:pPr lvl="1" eaLnBrk="1" hangingPunct="1"/>
            <a:r>
              <a:rPr lang="en-US" smtClean="0"/>
              <a:t>African Americans and the New South</a:t>
            </a:r>
          </a:p>
          <a:p>
            <a:pPr lvl="2" eaLnBrk="1" hangingPunct="1"/>
            <a:r>
              <a:rPr lang="en-US" smtClean="0"/>
              <a:t>Booker T. Washington</a:t>
            </a:r>
          </a:p>
          <a:p>
            <a:pPr lvl="2" eaLnBrk="1" hangingPunct="1"/>
            <a:r>
              <a:rPr lang="en-US" smtClean="0"/>
              <a:t>Atlanta Compromise</a:t>
            </a:r>
          </a:p>
        </p:txBody>
      </p:sp>
      <p:sp>
        <p:nvSpPr>
          <p:cNvPr id="58374" name="Rectangle 4"/>
          <p:cNvSpPr>
            <a:spLocks noChangeArrowheads="1"/>
          </p:cNvSpPr>
          <p:nvPr/>
        </p:nvSpPr>
        <p:spPr bwMode="auto">
          <a:xfrm>
            <a:off x="1588" y="2652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8375" name="Rectangle 5"/>
          <p:cNvSpPr>
            <a:spLocks noChangeArrowheads="1"/>
          </p:cNvSpPr>
          <p:nvPr/>
        </p:nvSpPr>
        <p:spPr bwMode="auto">
          <a:xfrm>
            <a:off x="762000" y="4572000"/>
            <a:ext cx="762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i="1">
                <a:latin typeface="Tahoma" pitchFamily="34" charset="0"/>
              </a:rPr>
              <a:t>“In all things that are purely social we can be as separate as the fingers, yet one as the hand in all things essential to mutual progress.”</a:t>
            </a:r>
          </a:p>
          <a:p>
            <a:pPr eaLnBrk="0" hangingPunct="0"/>
            <a:r>
              <a:rPr lang="en-US" i="1">
                <a:latin typeface="Tahoma" pitchFamily="34" charset="0"/>
              </a:rPr>
              <a:t>				</a:t>
            </a:r>
          </a:p>
          <a:p>
            <a:pPr eaLnBrk="0" hangingPunct="0"/>
            <a:r>
              <a:rPr lang="en-US" i="1">
                <a:latin typeface="Tahoma" pitchFamily="34" charset="0"/>
              </a:rPr>
              <a:t>				- Booker T. Washington</a:t>
            </a:r>
          </a:p>
          <a:p>
            <a:pPr eaLnBrk="0" hangingPunct="0"/>
            <a:endParaRPr lang="en-US">
              <a:latin typeface="Tahoma" pitchFamily="34" charset="0"/>
            </a:endParaRPr>
          </a:p>
        </p:txBody>
      </p:sp>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588666789"/>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7" name="Slide Number Placeholder 5"/>
          <p:cNvSpPr>
            <a:spLocks noGrp="1"/>
          </p:cNvSpPr>
          <p:nvPr>
            <p:ph type="sldNum" sz="quarter" idx="12"/>
          </p:nvPr>
        </p:nvSpPr>
        <p:spPr/>
        <p:txBody>
          <a:bodyPr/>
          <a:lstStyle/>
          <a:p>
            <a:pPr>
              <a:defRPr/>
            </a:pPr>
            <a:r>
              <a:rPr lang="en-US"/>
              <a:t>15-</a:t>
            </a:r>
            <a:fld id="{1A730B9E-75EF-4B21-986F-7066F7E7E367}" type="slidenum">
              <a:rPr lang="en-US"/>
              <a:pPr>
                <a:defRPr/>
              </a:pPr>
              <a:t>12</a:t>
            </a:fld>
            <a:endParaRPr lang="en-US"/>
          </a:p>
        </p:txBody>
      </p:sp>
      <p:sp>
        <p:nvSpPr>
          <p:cNvPr id="59396" name="Rectangle 3"/>
          <p:cNvSpPr>
            <a:spLocks noGrp="1" noChangeArrowheads="1"/>
          </p:cNvSpPr>
          <p:nvPr>
            <p:ph type="body" idx="1"/>
          </p:nvPr>
        </p:nvSpPr>
        <p:spPr>
          <a:xfrm>
            <a:off x="328613" y="1941513"/>
            <a:ext cx="8208962" cy="4114800"/>
          </a:xfrm>
        </p:spPr>
        <p:txBody>
          <a:bodyPr/>
          <a:lstStyle/>
          <a:p>
            <a:pPr eaLnBrk="1" hangingPunct="1"/>
            <a:r>
              <a:rPr lang="en-US" dirty="0" smtClean="0"/>
              <a:t>The New South   </a:t>
            </a:r>
          </a:p>
          <a:p>
            <a:pPr lvl="1" eaLnBrk="1" hangingPunct="1"/>
            <a:r>
              <a:rPr lang="en-US" dirty="0" smtClean="0"/>
              <a:t>The Birth of Jim Crow</a:t>
            </a:r>
          </a:p>
          <a:p>
            <a:pPr lvl="2" eaLnBrk="1" hangingPunct="1"/>
            <a:r>
              <a:rPr lang="en-US" i="1" dirty="0" err="1" smtClean="0"/>
              <a:t>Plessy</a:t>
            </a:r>
            <a:r>
              <a:rPr lang="en-US" i="1" dirty="0" smtClean="0"/>
              <a:t> v. Ferguson</a:t>
            </a:r>
            <a:r>
              <a:rPr lang="en-US" dirty="0" smtClean="0"/>
              <a:t> </a:t>
            </a:r>
          </a:p>
        </p:txBody>
      </p:sp>
      <p:sp>
        <p:nvSpPr>
          <p:cNvPr id="59398" name="Rectangle 14"/>
          <p:cNvSpPr>
            <a:spLocks noChangeArrowheads="1"/>
          </p:cNvSpPr>
          <p:nvPr/>
        </p:nvSpPr>
        <p:spPr bwMode="auto">
          <a:xfrm>
            <a:off x="457200" y="4800600"/>
            <a:ext cx="7772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i="1" dirty="0">
                <a:latin typeface="Tahoma" pitchFamily="34" charset="0"/>
              </a:rPr>
              <a:t>“In my opinion, the judgment this day rendered will, in time, prove to be quite as pernicious as the decision made by this tribunal in the </a:t>
            </a:r>
            <a:r>
              <a:rPr lang="en-US" dirty="0">
                <a:latin typeface="Tahoma" pitchFamily="34" charset="0"/>
              </a:rPr>
              <a:t>Dred Scott</a:t>
            </a:r>
            <a:r>
              <a:rPr lang="en-US" i="1" dirty="0">
                <a:latin typeface="Tahoma" pitchFamily="34" charset="0"/>
              </a:rPr>
              <a:t> case…”</a:t>
            </a:r>
          </a:p>
          <a:p>
            <a:pPr eaLnBrk="0" hangingPunct="0"/>
            <a:r>
              <a:rPr lang="en-US" dirty="0">
                <a:latin typeface="Tahoma" pitchFamily="34" charset="0"/>
              </a:rPr>
              <a:t>				</a:t>
            </a:r>
          </a:p>
          <a:p>
            <a:pPr eaLnBrk="0" hangingPunct="0"/>
            <a:r>
              <a:rPr lang="en-US" dirty="0">
                <a:latin typeface="Tahoma" pitchFamily="34" charset="0"/>
              </a:rPr>
              <a:t>					</a:t>
            </a:r>
            <a:r>
              <a:rPr lang="en-US" i="1" dirty="0">
                <a:latin typeface="Tahoma" pitchFamily="34" charset="0"/>
              </a:rPr>
              <a:t>- Justice John Harlan</a:t>
            </a:r>
          </a:p>
        </p:txBody>
      </p:sp>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pic>
        <p:nvPicPr>
          <p:cNvPr id="23554" name="Picture 2" descr="http://s4.hubimg.com/u/2866651_f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81150"/>
            <a:ext cx="429229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07075"/>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6" name="Slide Number Placeholder 5"/>
          <p:cNvSpPr>
            <a:spLocks noGrp="1"/>
          </p:cNvSpPr>
          <p:nvPr>
            <p:ph type="sldNum" sz="quarter" idx="12"/>
          </p:nvPr>
        </p:nvSpPr>
        <p:spPr/>
        <p:txBody>
          <a:bodyPr/>
          <a:lstStyle/>
          <a:p>
            <a:pPr>
              <a:defRPr/>
            </a:pPr>
            <a:r>
              <a:rPr lang="en-US"/>
              <a:t>15-</a:t>
            </a:r>
            <a:fld id="{5D8309A8-F4B9-4ADA-BA2D-1ED589AD33DC}" type="slidenum">
              <a:rPr lang="en-US"/>
              <a:pPr>
                <a:defRPr/>
              </a:pPr>
              <a:t>13</a:t>
            </a:fld>
            <a:endParaRPr lang="en-US"/>
          </a:p>
        </p:txBody>
      </p:sp>
      <p:sp>
        <p:nvSpPr>
          <p:cNvPr id="60420" name="Rectangle 2"/>
          <p:cNvSpPr>
            <a:spLocks noGrp="1" noChangeArrowheads="1"/>
          </p:cNvSpPr>
          <p:nvPr>
            <p:ph type="body" idx="1"/>
          </p:nvPr>
        </p:nvSpPr>
        <p:spPr>
          <a:xfrm>
            <a:off x="163513" y="1600200"/>
            <a:ext cx="8208962" cy="4114800"/>
          </a:xfrm>
        </p:spPr>
        <p:txBody>
          <a:bodyPr/>
          <a:lstStyle/>
          <a:p>
            <a:pPr eaLnBrk="1" hangingPunct="1"/>
            <a:r>
              <a:rPr lang="en-US" dirty="0" smtClean="0"/>
              <a:t>The New South   </a:t>
            </a:r>
          </a:p>
          <a:p>
            <a:pPr lvl="1" eaLnBrk="1" hangingPunct="1"/>
            <a:r>
              <a:rPr lang="en-US" dirty="0" smtClean="0"/>
              <a:t>The Birth of Jim Crow</a:t>
            </a:r>
          </a:p>
          <a:p>
            <a:pPr lvl="2" eaLnBrk="1" hangingPunct="1"/>
            <a:r>
              <a:rPr lang="en-US" i="1" dirty="0" err="1" smtClean="0"/>
              <a:t>Plessy</a:t>
            </a:r>
            <a:r>
              <a:rPr lang="en-US" i="1" dirty="0" smtClean="0"/>
              <a:t> v. Ferguson</a:t>
            </a:r>
          </a:p>
          <a:p>
            <a:pPr lvl="2" eaLnBrk="1" hangingPunct="1"/>
            <a:r>
              <a:rPr lang="en-US" dirty="0" smtClean="0"/>
              <a:t>Skirting the 15</a:t>
            </a:r>
            <a:r>
              <a:rPr lang="en-US" baseline="30000" dirty="0" smtClean="0"/>
              <a:t>th</a:t>
            </a:r>
            <a:r>
              <a:rPr lang="en-US" dirty="0" smtClean="0"/>
              <a:t> Amendment </a:t>
            </a:r>
          </a:p>
        </p:txBody>
      </p:sp>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pic>
        <p:nvPicPr>
          <p:cNvPr id="21506" name="Picture 2" descr="http://encyclopediaofarkansas.net/media/gallery/Document/PollTaxReceipt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57600"/>
            <a:ext cx="61626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34353"/>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8" name="Slide Number Placeholder 5"/>
          <p:cNvSpPr>
            <a:spLocks noGrp="1"/>
          </p:cNvSpPr>
          <p:nvPr>
            <p:ph type="sldNum" sz="quarter" idx="12"/>
          </p:nvPr>
        </p:nvSpPr>
        <p:spPr/>
        <p:txBody>
          <a:bodyPr/>
          <a:lstStyle/>
          <a:p>
            <a:pPr>
              <a:defRPr/>
            </a:pPr>
            <a:r>
              <a:rPr lang="en-US"/>
              <a:t>15-</a:t>
            </a:r>
            <a:fld id="{F4F32CE7-BBF0-4EE1-AEE6-38E53074BE9D}" type="slidenum">
              <a:rPr lang="en-US"/>
              <a:pPr>
                <a:defRPr/>
              </a:pPr>
              <a:t>14</a:t>
            </a:fld>
            <a:endParaRPr lang="en-US"/>
          </a:p>
        </p:txBody>
      </p:sp>
      <p:sp>
        <p:nvSpPr>
          <p:cNvPr id="61444" name="Rectangle 2"/>
          <p:cNvSpPr>
            <a:spLocks noGrp="1" noChangeArrowheads="1"/>
          </p:cNvSpPr>
          <p:nvPr>
            <p:ph type="body" idx="1"/>
          </p:nvPr>
        </p:nvSpPr>
        <p:spPr>
          <a:xfrm>
            <a:off x="328613" y="1941513"/>
            <a:ext cx="8208962" cy="4114800"/>
          </a:xfrm>
        </p:spPr>
        <p:txBody>
          <a:bodyPr/>
          <a:lstStyle/>
          <a:p>
            <a:pPr eaLnBrk="1" hangingPunct="1"/>
            <a:r>
              <a:rPr lang="en-US" dirty="0" smtClean="0"/>
              <a:t>The New South   </a:t>
            </a:r>
          </a:p>
          <a:p>
            <a:pPr lvl="1" eaLnBrk="1" hangingPunct="1"/>
            <a:r>
              <a:rPr lang="en-US" dirty="0" smtClean="0"/>
              <a:t>The Birth of Jim Crow</a:t>
            </a:r>
          </a:p>
          <a:p>
            <a:pPr lvl="2" eaLnBrk="1" hangingPunct="1"/>
            <a:r>
              <a:rPr lang="en-US" i="1" dirty="0" err="1" smtClean="0"/>
              <a:t>Plessy</a:t>
            </a:r>
            <a:r>
              <a:rPr lang="en-US" i="1" dirty="0" smtClean="0"/>
              <a:t> v. Ferguson</a:t>
            </a:r>
          </a:p>
          <a:p>
            <a:pPr lvl="2" eaLnBrk="1" hangingPunct="1"/>
            <a:r>
              <a:rPr lang="en-US" dirty="0" smtClean="0"/>
              <a:t>Skirting 15</a:t>
            </a:r>
            <a:r>
              <a:rPr lang="en-US" baseline="30000" dirty="0" smtClean="0"/>
              <a:t>th</a:t>
            </a:r>
            <a:r>
              <a:rPr lang="en-US" dirty="0" smtClean="0"/>
              <a:t> Amendment </a:t>
            </a:r>
          </a:p>
          <a:p>
            <a:pPr lvl="2" eaLnBrk="1" hangingPunct="1"/>
            <a:r>
              <a:rPr lang="en-US" dirty="0" smtClean="0"/>
              <a:t>Jim Crow Laws</a:t>
            </a:r>
          </a:p>
        </p:txBody>
      </p:sp>
      <p:pic>
        <p:nvPicPr>
          <p:cNvPr id="61446" name="Picture 4" descr="USAjimc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360863"/>
            <a:ext cx="29718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5" descr="Jimc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895600"/>
            <a:ext cx="2076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1912698302"/>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9" name="Slide Number Placeholder 5"/>
          <p:cNvSpPr>
            <a:spLocks noGrp="1"/>
          </p:cNvSpPr>
          <p:nvPr>
            <p:ph type="sldNum" sz="quarter" idx="12"/>
          </p:nvPr>
        </p:nvSpPr>
        <p:spPr/>
        <p:txBody>
          <a:bodyPr/>
          <a:lstStyle/>
          <a:p>
            <a:pPr>
              <a:defRPr/>
            </a:pPr>
            <a:r>
              <a:rPr lang="en-US"/>
              <a:t>15-</a:t>
            </a:r>
            <a:fld id="{15FC5244-7D02-4D20-9E70-430CF7F1DB3F}" type="slidenum">
              <a:rPr lang="en-US"/>
              <a:pPr>
                <a:defRPr/>
              </a:pPr>
              <a:t>15</a:t>
            </a:fld>
            <a:endParaRPr lang="en-US"/>
          </a:p>
        </p:txBody>
      </p:sp>
      <p:sp>
        <p:nvSpPr>
          <p:cNvPr id="62468" name="Rectangle 2"/>
          <p:cNvSpPr>
            <a:spLocks noGrp="1" noChangeArrowheads="1"/>
          </p:cNvSpPr>
          <p:nvPr>
            <p:ph type="body" idx="1"/>
          </p:nvPr>
        </p:nvSpPr>
        <p:spPr>
          <a:xfrm>
            <a:off x="328613" y="1941513"/>
            <a:ext cx="8208962" cy="4114800"/>
          </a:xfrm>
        </p:spPr>
        <p:txBody>
          <a:bodyPr/>
          <a:lstStyle/>
          <a:p>
            <a:pPr eaLnBrk="1" hangingPunct="1"/>
            <a:r>
              <a:rPr lang="en-US" dirty="0" smtClean="0"/>
              <a:t>The New South   </a:t>
            </a:r>
          </a:p>
          <a:p>
            <a:pPr lvl="1" eaLnBrk="1" hangingPunct="1"/>
            <a:r>
              <a:rPr lang="en-US" dirty="0" smtClean="0"/>
              <a:t>The Birth of Jim Crow</a:t>
            </a:r>
          </a:p>
          <a:p>
            <a:pPr lvl="2" eaLnBrk="1" hangingPunct="1"/>
            <a:r>
              <a:rPr lang="en-US" i="1" dirty="0" err="1" smtClean="0"/>
              <a:t>Plessy</a:t>
            </a:r>
            <a:r>
              <a:rPr lang="en-US" i="1" dirty="0" smtClean="0"/>
              <a:t> v. Ferguson</a:t>
            </a:r>
          </a:p>
          <a:p>
            <a:pPr lvl="2" eaLnBrk="1" hangingPunct="1"/>
            <a:r>
              <a:rPr lang="en-US" dirty="0" smtClean="0"/>
              <a:t>Skirting 15</a:t>
            </a:r>
            <a:r>
              <a:rPr lang="en-US" baseline="30000" dirty="0" smtClean="0"/>
              <a:t>th</a:t>
            </a:r>
            <a:r>
              <a:rPr lang="en-US" dirty="0" smtClean="0"/>
              <a:t> Amendment</a:t>
            </a:r>
          </a:p>
          <a:p>
            <a:pPr lvl="2" eaLnBrk="1" hangingPunct="1"/>
            <a:r>
              <a:rPr lang="en-US" dirty="0" smtClean="0"/>
              <a:t>Jim Crow Laws</a:t>
            </a:r>
          </a:p>
          <a:p>
            <a:pPr lvl="2" eaLnBrk="1" hangingPunct="1"/>
            <a:r>
              <a:rPr lang="en-US" dirty="0" smtClean="0"/>
              <a:t>Ida B. Wells</a:t>
            </a:r>
          </a:p>
        </p:txBody>
      </p:sp>
      <p:pic>
        <p:nvPicPr>
          <p:cNvPr id="62470" name="Picture 4" descr="chp15p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55988"/>
            <a:ext cx="36576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5"/>
          <p:cNvSpPr txBox="1">
            <a:spLocks noChangeArrowheads="1"/>
          </p:cNvSpPr>
          <p:nvPr/>
        </p:nvSpPr>
        <p:spPr bwMode="auto">
          <a:xfrm>
            <a:off x="3276600" y="5562600"/>
            <a:ext cx="1843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A Lynch Mob, 1893</a:t>
            </a:r>
          </a:p>
        </p:txBody>
      </p:sp>
      <p:pic>
        <p:nvPicPr>
          <p:cNvPr id="62472" name="Picture 6" descr="ida_b_w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800600"/>
            <a:ext cx="1428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1226890375"/>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IV. Violence Against Blacks</a:t>
            </a:r>
            <a:endParaRPr lang="en-US" dirty="0"/>
          </a:p>
        </p:txBody>
      </p:sp>
      <p:sp>
        <p:nvSpPr>
          <p:cNvPr id="3" name="Content Placeholder 2"/>
          <p:cNvSpPr>
            <a:spLocks noGrp="1"/>
          </p:cNvSpPr>
          <p:nvPr>
            <p:ph idx="1"/>
          </p:nvPr>
        </p:nvSpPr>
        <p:spPr>
          <a:xfrm>
            <a:off x="0" y="990600"/>
            <a:ext cx="8229600" cy="4876800"/>
          </a:xfrm>
        </p:spPr>
        <p:txBody>
          <a:bodyPr>
            <a:normAutofit/>
          </a:bodyPr>
          <a:lstStyle/>
          <a:p>
            <a:pPr marL="514350" indent="-514350">
              <a:buAutoNum type="alphaUcPeriod"/>
            </a:pPr>
            <a:r>
              <a:rPr lang="en-US" dirty="0" smtClean="0"/>
              <a:t>Lynching</a:t>
            </a:r>
          </a:p>
          <a:p>
            <a:pPr marL="914400" lvl="1" indent="-514350">
              <a:buFont typeface="+mj-lt"/>
              <a:buAutoNum type="arabicPeriod"/>
            </a:pPr>
            <a:r>
              <a:rPr lang="en-US" dirty="0" smtClean="0"/>
              <a:t>1882-1892: 1,400 </a:t>
            </a:r>
            <a:r>
              <a:rPr lang="en-US" dirty="0" err="1" smtClean="0"/>
              <a:t>lynchings</a:t>
            </a:r>
            <a:r>
              <a:rPr lang="en-US" dirty="0" smtClean="0"/>
              <a:t>, mostly in South</a:t>
            </a:r>
          </a:p>
          <a:p>
            <a:pPr marL="0" indent="0">
              <a:buNone/>
            </a:pPr>
            <a:r>
              <a:rPr lang="en-US" dirty="0" smtClean="0"/>
              <a:t>B. Reason</a:t>
            </a:r>
          </a:p>
          <a:p>
            <a:pPr marL="914400" lvl="1" indent="-514350">
              <a:buFont typeface="+mj-lt"/>
              <a:buAutoNum type="arabicPeriod"/>
            </a:pPr>
            <a:r>
              <a:rPr lang="en-US" dirty="0" smtClean="0"/>
              <a:t>Not following de facto rules</a:t>
            </a:r>
          </a:p>
          <a:p>
            <a:pPr marL="1314450" lvl="2" indent="-514350">
              <a:buFont typeface="+mj-lt"/>
              <a:buAutoNum type="alphaLcPeriod"/>
            </a:pPr>
            <a:r>
              <a:rPr lang="en-US" dirty="0" smtClean="0"/>
              <a:t>White feels disrespected </a:t>
            </a:r>
            <a:r>
              <a:rPr lang="en-US" dirty="0" smtClean="0">
                <a:sym typeface="Wingdings" pitchFamily="2" charset="2"/>
              </a:rPr>
              <a:t> black death</a:t>
            </a:r>
          </a:p>
          <a:p>
            <a:pPr marL="0" indent="0">
              <a:buNone/>
            </a:pPr>
            <a:r>
              <a:rPr lang="en-US" dirty="0" smtClean="0">
                <a:sym typeface="Wingdings" pitchFamily="2" charset="2"/>
              </a:rPr>
              <a:t>C. Ida B. Wells fights</a:t>
            </a:r>
          </a:p>
          <a:p>
            <a:pPr marL="914400" lvl="1" indent="-514350">
              <a:buFont typeface="+mj-lt"/>
              <a:buAutoNum type="arabicPeriod"/>
            </a:pPr>
            <a:r>
              <a:rPr lang="en-US" dirty="0" smtClean="0">
                <a:sym typeface="Wingdings" pitchFamily="2" charset="2"/>
              </a:rPr>
              <a:t>Newspaper editor in Memphis</a:t>
            </a:r>
          </a:p>
          <a:p>
            <a:pPr marL="914400" lvl="1" indent="-514350">
              <a:buFont typeface="+mj-lt"/>
              <a:buAutoNum type="arabicPeriod"/>
            </a:pPr>
            <a:r>
              <a:rPr lang="en-US" dirty="0" smtClean="0">
                <a:sym typeface="Wingdings" pitchFamily="2" charset="2"/>
              </a:rPr>
              <a:t>3 friends lynched</a:t>
            </a:r>
          </a:p>
          <a:p>
            <a:pPr marL="914400" lvl="1" indent="-514350">
              <a:buFont typeface="+mj-lt"/>
              <a:buAutoNum type="arabicPeriod"/>
            </a:pPr>
            <a:r>
              <a:rPr lang="en-US" dirty="0" smtClean="0">
                <a:sym typeface="Wingdings" pitchFamily="2" charset="2"/>
              </a:rPr>
              <a:t>Crusades in 1890s/1900s to stop it</a:t>
            </a:r>
            <a:endParaRPr lang="en-US" dirty="0"/>
          </a:p>
        </p:txBody>
      </p:sp>
      <p:pic>
        <p:nvPicPr>
          <p:cNvPr id="14338" name="Picture 2" descr="https://encrypted-tbn3.gstatic.com/images?q=tbn:ANd9GcTSMRU9Doyr6fCFy3Jw_DDMqogCP_gPO25acXyVvjKizO54Fq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990491"/>
            <a:ext cx="2638908" cy="2638909"/>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encrypted-tbn1.gstatic.com/images?q=tbn:ANd9GcSw13W5-0eILayUCM-2KXb6yvOmO-sXeBKLJn9BrGHTerIJRK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838200"/>
            <a:ext cx="14478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85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III. W.E.B. Du Bois</a:t>
            </a:r>
            <a:endParaRPr lang="en-US" dirty="0"/>
          </a:p>
        </p:txBody>
      </p:sp>
      <p:sp>
        <p:nvSpPr>
          <p:cNvPr id="3" name="Content Placeholder 2"/>
          <p:cNvSpPr>
            <a:spLocks noGrp="1"/>
          </p:cNvSpPr>
          <p:nvPr>
            <p:ph idx="1"/>
          </p:nvPr>
        </p:nvSpPr>
        <p:spPr>
          <a:xfrm>
            <a:off x="228600" y="990600"/>
            <a:ext cx="8229600" cy="5562600"/>
          </a:xfrm>
        </p:spPr>
        <p:txBody>
          <a:bodyPr>
            <a:normAutofit/>
          </a:bodyPr>
          <a:lstStyle/>
          <a:p>
            <a:pPr marL="514350" indent="-514350">
              <a:buAutoNum type="alphaUcPeriod"/>
            </a:pPr>
            <a:r>
              <a:rPr lang="en-US" dirty="0" smtClean="0"/>
              <a:t>Northern born – never a slave</a:t>
            </a:r>
          </a:p>
          <a:p>
            <a:pPr marL="514350" indent="-514350">
              <a:buAutoNum type="alphaUcPeriod"/>
            </a:pPr>
            <a:r>
              <a:rPr lang="en-US" dirty="0" smtClean="0"/>
              <a:t>Booker T. a traitor to black race</a:t>
            </a:r>
          </a:p>
          <a:p>
            <a:pPr marL="514350" indent="-514350">
              <a:buAutoNum type="alphaUcPeriod"/>
            </a:pPr>
            <a:r>
              <a:rPr lang="en-US" dirty="0" smtClean="0"/>
              <a:t>Rejects gradualism</a:t>
            </a:r>
          </a:p>
          <a:p>
            <a:pPr marL="914400" lvl="1" indent="-514350">
              <a:buFont typeface="+mj-lt"/>
              <a:buAutoNum type="arabicPeriod"/>
            </a:pPr>
            <a:r>
              <a:rPr lang="en-US" dirty="0" smtClean="0"/>
              <a:t>Demands </a:t>
            </a:r>
            <a:r>
              <a:rPr lang="en-US" u="sng" dirty="0" smtClean="0"/>
              <a:t>immediate</a:t>
            </a:r>
            <a:r>
              <a:rPr lang="en-US" dirty="0" smtClean="0"/>
              <a:t> full equality</a:t>
            </a:r>
          </a:p>
          <a:p>
            <a:pPr marL="514350" indent="-514350">
              <a:buFont typeface="+mj-lt"/>
              <a:buAutoNum type="alphaUcPeriod"/>
            </a:pPr>
            <a:r>
              <a:rPr lang="en-US" dirty="0" smtClean="0"/>
              <a:t>“Persistent manly agitation…”: militant</a:t>
            </a:r>
          </a:p>
          <a:p>
            <a:pPr marL="514350" indent="-514350">
              <a:buFont typeface="+mj-lt"/>
              <a:buAutoNum type="alphaUcPeriod"/>
            </a:pPr>
            <a:r>
              <a:rPr lang="en-US" dirty="0" smtClean="0"/>
              <a:t>Talented 10</a:t>
            </a:r>
            <a:r>
              <a:rPr lang="en-US" baseline="30000" dirty="0" smtClean="0"/>
              <a:t>th</a:t>
            </a:r>
            <a:endParaRPr lang="en-US" dirty="0" smtClean="0"/>
          </a:p>
          <a:p>
            <a:pPr marL="914400" lvl="1" indent="-514350">
              <a:buFont typeface="+mj-lt"/>
              <a:buAutoNum type="arabicPeriod"/>
            </a:pPr>
            <a:r>
              <a:rPr lang="en-US" dirty="0" smtClean="0"/>
              <a:t>Top 10% of blacks to get higher education and “lead the masses”</a:t>
            </a:r>
          </a:p>
          <a:p>
            <a:pPr marL="514350" indent="-514350">
              <a:buFont typeface="+mj-lt"/>
              <a:buAutoNum type="alphaUcPeriod"/>
            </a:pPr>
            <a:r>
              <a:rPr lang="en-US" dirty="0" smtClean="0"/>
              <a:t>Niagara Movement (1905)</a:t>
            </a:r>
          </a:p>
          <a:p>
            <a:pPr marL="914400" lvl="1" indent="-514350">
              <a:buFont typeface="+mj-lt"/>
              <a:buAutoNum type="arabicPeriod"/>
            </a:pPr>
            <a:r>
              <a:rPr lang="en-US" dirty="0" smtClean="0"/>
              <a:t>Develops into NAACP (1909)</a:t>
            </a:r>
            <a:endParaRPr lang="en-US" dirty="0"/>
          </a:p>
        </p:txBody>
      </p:sp>
      <p:pic>
        <p:nvPicPr>
          <p:cNvPr id="13314" name="Picture 2" descr="https://encrypted-tbn2.gstatic.com/images?q=tbn:ANd9GcQ0Lvmd--_NYfRy2QrMyVR_AjC7zAjbizJK7rSNDWErjQaawC6L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990600"/>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412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8" name="Slide Number Placeholder 5"/>
          <p:cNvSpPr>
            <a:spLocks noGrp="1"/>
          </p:cNvSpPr>
          <p:nvPr>
            <p:ph type="sldNum" sz="quarter" idx="12"/>
          </p:nvPr>
        </p:nvSpPr>
        <p:spPr/>
        <p:txBody>
          <a:bodyPr/>
          <a:lstStyle/>
          <a:p>
            <a:pPr>
              <a:defRPr/>
            </a:pPr>
            <a:r>
              <a:rPr lang="en-US"/>
              <a:t>21-</a:t>
            </a:r>
            <a:fld id="{BC62E075-C344-44A0-ADFB-F41DC73F4861}" type="slidenum">
              <a:rPr lang="en-US"/>
              <a:pPr>
                <a:defRPr/>
              </a:pPr>
              <a:t>18</a:t>
            </a:fld>
            <a:endParaRPr lang="en-US"/>
          </a:p>
        </p:txBody>
      </p:sp>
      <p:sp>
        <p:nvSpPr>
          <p:cNvPr id="38916" name="Rectangle 3"/>
          <p:cNvSpPr>
            <a:spLocks noGrp="1" noChangeArrowheads="1"/>
          </p:cNvSpPr>
          <p:nvPr>
            <p:ph type="body" idx="1"/>
          </p:nvPr>
        </p:nvSpPr>
        <p:spPr>
          <a:xfrm>
            <a:off x="152400" y="1981200"/>
            <a:ext cx="8305800" cy="4114800"/>
          </a:xfrm>
        </p:spPr>
        <p:txBody>
          <a:bodyPr/>
          <a:lstStyle/>
          <a:p>
            <a:pPr eaLnBrk="1" hangingPunct="1"/>
            <a:r>
              <a:rPr lang="en-US" dirty="0" smtClean="0"/>
              <a:t>Sources of Progressive Reform (1903)</a:t>
            </a:r>
          </a:p>
          <a:p>
            <a:pPr lvl="1" eaLnBrk="1" hangingPunct="1"/>
            <a:r>
              <a:rPr lang="en-US" dirty="0" smtClean="0"/>
              <a:t>African Americans and Reform</a:t>
            </a:r>
          </a:p>
          <a:p>
            <a:pPr lvl="2" eaLnBrk="1" hangingPunct="1"/>
            <a:r>
              <a:rPr lang="en-US" dirty="0" smtClean="0"/>
              <a:t>W.E.B. Du Bois</a:t>
            </a:r>
          </a:p>
        </p:txBody>
      </p:sp>
      <p:sp>
        <p:nvSpPr>
          <p:cNvPr id="38917" name="Text Box 6"/>
          <p:cNvSpPr txBox="1">
            <a:spLocks noChangeArrowheads="1"/>
          </p:cNvSpPr>
          <p:nvPr/>
        </p:nvSpPr>
        <p:spPr bwMode="auto">
          <a:xfrm>
            <a:off x="1295400" y="3657600"/>
            <a:ext cx="6553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i="1">
                <a:latin typeface="Tahoma" pitchFamily="34" charset="0"/>
              </a:rPr>
              <a:t>“Is it possible and probable that nine millions of men can make effective progress in economic lines if they are deprived of political rights, made a servile caste, and allowed only the most meager chance for developing their exceptional men?”</a:t>
            </a:r>
          </a:p>
          <a:p>
            <a:pPr>
              <a:spcBef>
                <a:spcPct val="50000"/>
              </a:spcBef>
            </a:pPr>
            <a:r>
              <a:rPr lang="en-US" sz="2000" b="1" i="1">
                <a:latin typeface="Tahoma" pitchFamily="34" charset="0"/>
              </a:rPr>
              <a:t>				W. E. B. Du Bois</a:t>
            </a:r>
          </a:p>
        </p:txBody>
      </p:sp>
      <p:pic>
        <p:nvPicPr>
          <p:cNvPr id="38919" name="Picture 10" descr="w%20e%20b%20du%20bo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121229"/>
            <a:ext cx="2058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8229600" cy="1143000"/>
          </a:xfrm>
        </p:spPr>
        <p:txBody>
          <a:bodyPr>
            <a:normAutofit/>
          </a:bodyPr>
          <a:lstStyle/>
          <a:p>
            <a:r>
              <a:rPr lang="en-US" b="1" dirty="0" smtClean="0"/>
              <a:t>Progressive Reform (1903)</a:t>
            </a:r>
            <a:endParaRPr lang="en-US" dirty="0"/>
          </a:p>
        </p:txBody>
      </p:sp>
    </p:spTree>
    <p:extLst>
      <p:ext uri="{BB962C8B-B14F-4D97-AF65-F5344CB8AC3E}">
        <p14:creationId xmlns:p14="http://schemas.microsoft.com/office/powerpoint/2010/main" val="1526394541"/>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7" name="Slide Number Placeholder 5"/>
          <p:cNvSpPr>
            <a:spLocks noGrp="1"/>
          </p:cNvSpPr>
          <p:nvPr>
            <p:ph type="sldNum" sz="quarter" idx="12"/>
          </p:nvPr>
        </p:nvSpPr>
        <p:spPr/>
        <p:txBody>
          <a:bodyPr/>
          <a:lstStyle/>
          <a:p>
            <a:pPr>
              <a:defRPr/>
            </a:pPr>
            <a:r>
              <a:rPr lang="en-US" dirty="0"/>
              <a:t>21-</a:t>
            </a:r>
            <a:fld id="{B9A5A109-CF02-4310-8D09-C8E65F5F45D3}" type="slidenum">
              <a:rPr lang="en-US"/>
              <a:pPr>
                <a:defRPr/>
              </a:pPr>
              <a:t>19</a:t>
            </a:fld>
            <a:endParaRPr lang="en-US" dirty="0"/>
          </a:p>
        </p:txBody>
      </p:sp>
      <p:sp>
        <p:nvSpPr>
          <p:cNvPr id="39940" name="Rectangle 2"/>
          <p:cNvSpPr>
            <a:spLocks noGrp="1" noChangeArrowheads="1"/>
          </p:cNvSpPr>
          <p:nvPr>
            <p:ph type="body" idx="1"/>
          </p:nvPr>
        </p:nvSpPr>
        <p:spPr>
          <a:xfrm>
            <a:off x="685800" y="1981200"/>
            <a:ext cx="7772400" cy="4114800"/>
          </a:xfrm>
        </p:spPr>
        <p:txBody>
          <a:bodyPr/>
          <a:lstStyle/>
          <a:p>
            <a:pPr eaLnBrk="1" hangingPunct="1"/>
            <a:r>
              <a:rPr lang="en-US" dirty="0" smtClean="0"/>
              <a:t>Sources of Progressive Reform</a:t>
            </a:r>
          </a:p>
          <a:p>
            <a:pPr lvl="1" eaLnBrk="1" hangingPunct="1"/>
            <a:r>
              <a:rPr lang="en-US" dirty="0" smtClean="0"/>
              <a:t>African Americans and Reform</a:t>
            </a:r>
          </a:p>
          <a:p>
            <a:pPr lvl="2" eaLnBrk="1" hangingPunct="1"/>
            <a:r>
              <a:rPr lang="en-US" dirty="0" smtClean="0"/>
              <a:t>W.E.B. Du Bois</a:t>
            </a:r>
          </a:p>
          <a:p>
            <a:pPr lvl="2" eaLnBrk="1" hangingPunct="1"/>
            <a:r>
              <a:rPr lang="en-US" dirty="0" smtClean="0"/>
              <a:t>NAACP Founded (1905)</a:t>
            </a:r>
          </a:p>
        </p:txBody>
      </p:sp>
      <p:pic>
        <p:nvPicPr>
          <p:cNvPr id="39942" name="Picture 5" descr="naa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956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t>Progressive Reform (1903)</a:t>
            </a:r>
            <a:endParaRPr lang="en-US" dirty="0"/>
          </a:p>
        </p:txBody>
      </p:sp>
    </p:spTree>
    <p:extLst>
      <p:ext uri="{BB962C8B-B14F-4D97-AF65-F5344CB8AC3E}">
        <p14:creationId xmlns:p14="http://schemas.microsoft.com/office/powerpoint/2010/main" val="2132587121"/>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6" name="Slide Number Placeholder 5"/>
          <p:cNvSpPr>
            <a:spLocks noGrp="1"/>
          </p:cNvSpPr>
          <p:nvPr>
            <p:ph type="sldNum" sz="quarter" idx="12"/>
          </p:nvPr>
        </p:nvSpPr>
        <p:spPr/>
        <p:txBody>
          <a:bodyPr/>
          <a:lstStyle/>
          <a:p>
            <a:pPr>
              <a:defRPr/>
            </a:pPr>
            <a:r>
              <a:rPr lang="en-US"/>
              <a:t>15-</a:t>
            </a:r>
            <a:fld id="{1DB7B22D-6EFC-4CF0-A50B-EAF9A5B24A04}" type="slidenum">
              <a:rPr lang="en-US"/>
              <a:pPr>
                <a:defRPr/>
              </a:pPr>
              <a:t>2</a:t>
            </a:fld>
            <a:endParaRPr lang="en-US"/>
          </a:p>
        </p:txBody>
      </p:sp>
      <p:sp>
        <p:nvSpPr>
          <p:cNvPr id="15364" name="Rectangle 3"/>
          <p:cNvSpPr>
            <a:spLocks noGrp="1" noChangeArrowheads="1"/>
          </p:cNvSpPr>
          <p:nvPr>
            <p:ph type="body" idx="1"/>
          </p:nvPr>
        </p:nvSpPr>
        <p:spPr>
          <a:xfrm>
            <a:off x="328613" y="1941513"/>
            <a:ext cx="8208962" cy="4114800"/>
          </a:xfrm>
        </p:spPr>
        <p:txBody>
          <a:bodyPr/>
          <a:lstStyle/>
          <a:p>
            <a:pPr eaLnBrk="1" hangingPunct="1"/>
            <a:r>
              <a:rPr lang="en-US" smtClean="0"/>
              <a:t>The Problems of Peacemaking  </a:t>
            </a:r>
            <a:r>
              <a:rPr lang="en-US" sz="2800" smtClean="0"/>
              <a:t> </a:t>
            </a:r>
            <a:endParaRPr lang="en-US" smtClean="0"/>
          </a:p>
          <a:p>
            <a:pPr lvl="1" eaLnBrk="1" hangingPunct="1"/>
            <a:r>
              <a:rPr lang="en-US" smtClean="0"/>
              <a:t>Competing Notions of Freedom</a:t>
            </a:r>
          </a:p>
          <a:p>
            <a:pPr lvl="2" eaLnBrk="1" hangingPunct="1"/>
            <a:r>
              <a:rPr lang="en-US" smtClean="0"/>
              <a:t>Black Desire for Independence  </a:t>
            </a:r>
          </a:p>
        </p:txBody>
      </p:sp>
      <p:sp>
        <p:nvSpPr>
          <p:cNvPr id="15365" name="Rectangle 7"/>
          <p:cNvSpPr>
            <a:spLocks noGrp="1" noChangeArrowheads="1"/>
          </p:cNvSpPr>
          <p:nvPr>
            <p:ph type="title"/>
          </p:nvPr>
        </p:nvSpPr>
        <p:spPr>
          <a:xfrm>
            <a:off x="304800" y="152400"/>
            <a:ext cx="8637588" cy="1311275"/>
          </a:xfrm>
          <a:noFill/>
        </p:spPr>
        <p:txBody>
          <a:bodyPr>
            <a:normAutofit/>
          </a:bodyPr>
          <a:lstStyle/>
          <a:p>
            <a:pPr eaLnBrk="1" hangingPunct="1"/>
            <a:r>
              <a:rPr lang="en-US" sz="4500" b="1" dirty="0" smtClean="0"/>
              <a:t>Reconstruction and the New South</a:t>
            </a:r>
          </a:p>
        </p:txBody>
      </p:sp>
      <p:pic>
        <p:nvPicPr>
          <p:cNvPr id="44034" name="Picture 2" descr="http://www.udel.edu/soe/deal/FreedmensBure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57600"/>
            <a:ext cx="36957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761327"/>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288" y="0"/>
            <a:ext cx="8686800" cy="1143000"/>
          </a:xfrm>
        </p:spPr>
        <p:txBody>
          <a:bodyPr/>
          <a:lstStyle/>
          <a:p>
            <a:pPr eaLnBrk="1" hangingPunct="1"/>
            <a:r>
              <a:rPr lang="en-US" smtClean="0"/>
              <a:t>I.  Great Migration</a:t>
            </a:r>
          </a:p>
        </p:txBody>
      </p:sp>
      <p:sp>
        <p:nvSpPr>
          <p:cNvPr id="12291" name="Content Placeholder 2"/>
          <p:cNvSpPr>
            <a:spLocks noGrp="1"/>
          </p:cNvSpPr>
          <p:nvPr>
            <p:ph idx="1"/>
          </p:nvPr>
        </p:nvSpPr>
        <p:spPr>
          <a:xfrm>
            <a:off x="457200" y="884238"/>
            <a:ext cx="8229600" cy="4525962"/>
          </a:xfrm>
        </p:spPr>
        <p:txBody>
          <a:bodyPr/>
          <a:lstStyle/>
          <a:p>
            <a:pPr eaLnBrk="1" hangingPunct="1"/>
            <a:r>
              <a:rPr lang="en-US" dirty="0" smtClean="0"/>
              <a:t>A.  During/after World War I</a:t>
            </a:r>
          </a:p>
          <a:p>
            <a:pPr eaLnBrk="1" hangingPunct="1"/>
            <a:r>
              <a:rPr lang="en-US" dirty="0" smtClean="0"/>
              <a:t>B. South to North for better jobs/pay</a:t>
            </a:r>
          </a:p>
          <a:p>
            <a:pPr eaLnBrk="1" hangingPunct="1"/>
            <a:r>
              <a:rPr lang="en-US" dirty="0" smtClean="0"/>
              <a:t>C.  Example: Chicago (1910-’30): 44k -&gt; 234k.</a:t>
            </a:r>
          </a:p>
          <a:p>
            <a:pPr eaLnBrk="1" hangingPunct="1"/>
            <a:endParaRPr lang="en-US" dirty="0" smtClean="0"/>
          </a:p>
        </p:txBody>
      </p:sp>
      <p:pic>
        <p:nvPicPr>
          <p:cNvPr id="12292" name="Picture 2" descr="http://www.inmotionaame.org/maps/large/8_003M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52725"/>
            <a:ext cx="61626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9621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lstStyle/>
          <a:p>
            <a:pPr eaLnBrk="1" hangingPunct="1"/>
            <a:r>
              <a:rPr lang="en-US" dirty="0" smtClean="0"/>
              <a:t> II.  GM Causes Racial Unrest</a:t>
            </a:r>
          </a:p>
        </p:txBody>
      </p:sp>
      <p:sp>
        <p:nvSpPr>
          <p:cNvPr id="13315" name="Content Placeholder 2"/>
          <p:cNvSpPr>
            <a:spLocks noGrp="1"/>
          </p:cNvSpPr>
          <p:nvPr>
            <p:ph idx="1"/>
          </p:nvPr>
        </p:nvSpPr>
        <p:spPr>
          <a:xfrm>
            <a:off x="457200" y="914400"/>
            <a:ext cx="8229600" cy="4525963"/>
          </a:xfrm>
        </p:spPr>
        <p:txBody>
          <a:bodyPr/>
          <a:lstStyle/>
          <a:p>
            <a:pPr eaLnBrk="1" hangingPunct="1"/>
            <a:r>
              <a:rPr lang="en-US" dirty="0" smtClean="0"/>
              <a:t>A.  Summer of 1919</a:t>
            </a:r>
          </a:p>
          <a:p>
            <a:pPr eaLnBrk="1" hangingPunct="1"/>
            <a:r>
              <a:rPr lang="en-US" dirty="0" smtClean="0"/>
              <a:t>        1. Over 20 race riots</a:t>
            </a:r>
          </a:p>
          <a:p>
            <a:pPr eaLnBrk="1" hangingPunct="1"/>
            <a:r>
              <a:rPr lang="en-US" dirty="0"/>
              <a:t> </a:t>
            </a:r>
            <a:r>
              <a:rPr lang="en-US" dirty="0" smtClean="0"/>
              <a:t>       2. Chicago’s lasted 2 weeks</a:t>
            </a:r>
          </a:p>
          <a:p>
            <a:pPr eaLnBrk="1" hangingPunct="1"/>
            <a:r>
              <a:rPr lang="en-US" dirty="0" smtClean="0"/>
              <a:t>                a. toll: 38 dead, 500 injured</a:t>
            </a:r>
          </a:p>
        </p:txBody>
      </p:sp>
      <p:pic>
        <p:nvPicPr>
          <p:cNvPr id="13316" name="Picture 5" descr="http://www.blackpast.org/files/blackpast_images/Chicago_Race_Ri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88378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25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r>
              <a:rPr lang="en-US"/>
              <a:t>23-</a:t>
            </a:r>
            <a:fld id="{A692C4F3-8789-4D9B-A7DB-9B1C2B1600D4}" type="slidenum">
              <a:rPr lang="en-US"/>
              <a:pPr>
                <a:defRPr/>
              </a:pPr>
              <a:t>22</a:t>
            </a:fld>
            <a:endParaRPr lang="en-US"/>
          </a:p>
        </p:txBody>
      </p:sp>
      <p:sp>
        <p:nvSpPr>
          <p:cNvPr id="40964" name="Rectangle 2"/>
          <p:cNvSpPr>
            <a:spLocks noGrp="1" noChangeArrowheads="1"/>
          </p:cNvSpPr>
          <p:nvPr>
            <p:ph type="body" idx="1"/>
          </p:nvPr>
        </p:nvSpPr>
        <p:spPr>
          <a:xfrm>
            <a:off x="489857" y="1143000"/>
            <a:ext cx="7772400" cy="4114800"/>
          </a:xfrm>
        </p:spPr>
        <p:txBody>
          <a:bodyPr/>
          <a:lstStyle/>
          <a:p>
            <a:pPr lvl="1" eaLnBrk="1" hangingPunct="1"/>
            <a:r>
              <a:rPr lang="en-US" dirty="0" smtClean="0"/>
              <a:t>The Demands of African Americans</a:t>
            </a:r>
          </a:p>
          <a:p>
            <a:pPr lvl="2" eaLnBrk="1" hangingPunct="1"/>
            <a:r>
              <a:rPr lang="en-US" dirty="0" smtClean="0"/>
              <a:t>“Great Migration”</a:t>
            </a:r>
          </a:p>
        </p:txBody>
      </p:sp>
      <p:sp>
        <p:nvSpPr>
          <p:cNvPr id="40965" name="Rectangle 3"/>
          <p:cNvSpPr>
            <a:spLocks noGrp="1" noChangeArrowheads="1"/>
          </p:cNvSpPr>
          <p:nvPr>
            <p:ph type="title"/>
          </p:nvPr>
        </p:nvSpPr>
        <p:spPr>
          <a:xfrm>
            <a:off x="451757" y="32657"/>
            <a:ext cx="7772400" cy="1311275"/>
          </a:xfrm>
          <a:noFill/>
        </p:spPr>
        <p:txBody>
          <a:bodyPr>
            <a:normAutofit/>
          </a:bodyPr>
          <a:lstStyle/>
          <a:p>
            <a:pPr eaLnBrk="1" hangingPunct="1"/>
            <a:r>
              <a:rPr lang="en-US" sz="5800" dirty="0" smtClean="0"/>
              <a:t>World War I Era</a:t>
            </a:r>
            <a:endParaRPr lang="en-US" sz="5800" i="1" dirty="0" smtClean="0"/>
          </a:p>
        </p:txBody>
      </p:sp>
      <p:pic>
        <p:nvPicPr>
          <p:cNvPr id="40966" name="Picture 4" descr="chp23m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70" y="2057400"/>
            <a:ext cx="8846901"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5"/>
          <p:cNvSpPr txBox="1">
            <a:spLocks noChangeArrowheads="1"/>
          </p:cNvSpPr>
          <p:nvPr/>
        </p:nvSpPr>
        <p:spPr bwMode="auto">
          <a:xfrm>
            <a:off x="280770" y="5895975"/>
            <a:ext cx="2133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dirty="0"/>
              <a:t>African-American Migration, 1910-1950</a:t>
            </a:r>
          </a:p>
        </p:txBody>
      </p:sp>
    </p:spTree>
    <p:extLst>
      <p:ext uri="{BB962C8B-B14F-4D97-AF65-F5344CB8AC3E}">
        <p14:creationId xmlns:p14="http://schemas.microsoft.com/office/powerpoint/2010/main" val="2714617631"/>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9" name="Slide Number Placeholder 5"/>
          <p:cNvSpPr>
            <a:spLocks noGrp="1"/>
          </p:cNvSpPr>
          <p:nvPr>
            <p:ph type="sldNum" sz="quarter" idx="12"/>
          </p:nvPr>
        </p:nvSpPr>
        <p:spPr/>
        <p:txBody>
          <a:bodyPr/>
          <a:lstStyle/>
          <a:p>
            <a:pPr>
              <a:defRPr/>
            </a:pPr>
            <a:r>
              <a:rPr lang="en-US"/>
              <a:t>23-</a:t>
            </a:r>
            <a:fld id="{6BFD3053-CFC1-4E1E-84D7-627D0A6C51E8}" type="slidenum">
              <a:rPr lang="en-US"/>
              <a:pPr>
                <a:defRPr/>
              </a:pPr>
              <a:t>23</a:t>
            </a:fld>
            <a:endParaRPr lang="en-US"/>
          </a:p>
        </p:txBody>
      </p:sp>
      <p:sp>
        <p:nvSpPr>
          <p:cNvPr id="41988" name="Rectangle 2"/>
          <p:cNvSpPr>
            <a:spLocks noGrp="1" noChangeArrowheads="1"/>
          </p:cNvSpPr>
          <p:nvPr>
            <p:ph type="body" idx="1"/>
          </p:nvPr>
        </p:nvSpPr>
        <p:spPr>
          <a:xfrm>
            <a:off x="152400" y="1600200"/>
            <a:ext cx="7772400" cy="4114800"/>
          </a:xfrm>
        </p:spPr>
        <p:txBody>
          <a:bodyPr/>
          <a:lstStyle/>
          <a:p>
            <a:pPr lvl="1" eaLnBrk="1" hangingPunct="1"/>
            <a:r>
              <a:rPr lang="en-US" dirty="0" smtClean="0"/>
              <a:t>The Demands of African Americans</a:t>
            </a:r>
          </a:p>
          <a:p>
            <a:pPr lvl="2" eaLnBrk="1" hangingPunct="1"/>
            <a:r>
              <a:rPr lang="en-US" dirty="0" smtClean="0"/>
              <a:t>“Great Migration”</a:t>
            </a:r>
          </a:p>
          <a:p>
            <a:pPr lvl="2" eaLnBrk="1" hangingPunct="1"/>
            <a:r>
              <a:rPr lang="en-US" dirty="0" smtClean="0"/>
              <a:t>Chicago Race Riot</a:t>
            </a:r>
          </a:p>
        </p:txBody>
      </p:sp>
      <p:pic>
        <p:nvPicPr>
          <p:cNvPr id="41990" name="Picture 8" descr="ri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6300"/>
            <a:ext cx="580229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9" descr="house ri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954" y="2679700"/>
            <a:ext cx="3182828"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0" descr="rio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57200"/>
            <a:ext cx="26670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0" y="0"/>
            <a:ext cx="6172200" cy="131127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00" dirty="0" smtClean="0"/>
              <a:t>World War I Era</a:t>
            </a:r>
            <a:endParaRPr lang="en-US" sz="5800" i="1" dirty="0"/>
          </a:p>
        </p:txBody>
      </p:sp>
    </p:spTree>
    <p:extLst>
      <p:ext uri="{BB962C8B-B14F-4D97-AF65-F5344CB8AC3E}">
        <p14:creationId xmlns:p14="http://schemas.microsoft.com/office/powerpoint/2010/main" val="2495670249"/>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dirty="0" smtClean="0"/>
              <a:t>III. Marcus Garvey</a:t>
            </a:r>
            <a:endParaRPr lang="en-US" dirty="0"/>
          </a:p>
        </p:txBody>
      </p:sp>
      <p:sp>
        <p:nvSpPr>
          <p:cNvPr id="3" name="Content Placeholder 2"/>
          <p:cNvSpPr>
            <a:spLocks noGrp="1"/>
          </p:cNvSpPr>
          <p:nvPr>
            <p:ph idx="1"/>
          </p:nvPr>
        </p:nvSpPr>
        <p:spPr>
          <a:xfrm>
            <a:off x="0" y="762000"/>
            <a:ext cx="8229600" cy="5181600"/>
          </a:xfrm>
        </p:spPr>
        <p:txBody>
          <a:bodyPr>
            <a:normAutofit/>
          </a:bodyPr>
          <a:lstStyle/>
          <a:p>
            <a:pPr marL="514350" indent="-514350">
              <a:buAutoNum type="alphaUcPeriod"/>
            </a:pPr>
            <a:r>
              <a:rPr lang="en-US" dirty="0" smtClean="0"/>
              <a:t>Black Nationalism: pride in being black</a:t>
            </a:r>
          </a:p>
          <a:p>
            <a:pPr marL="914400" lvl="1" indent="-514350">
              <a:buFont typeface="+mj-lt"/>
              <a:buAutoNum type="arabicPeriod"/>
            </a:pPr>
            <a:r>
              <a:rPr lang="en-US" dirty="0" smtClean="0"/>
              <a:t>UNIA (United Negro Improvement Assoc.)</a:t>
            </a:r>
          </a:p>
          <a:p>
            <a:pPr marL="914400" lvl="1" indent="-514350">
              <a:buFont typeface="+mj-lt"/>
              <a:buAutoNum type="arabicPeriod"/>
            </a:pPr>
            <a:r>
              <a:rPr lang="en-US" dirty="0" smtClean="0"/>
              <a:t>Reject assimilation</a:t>
            </a:r>
          </a:p>
          <a:p>
            <a:pPr marL="914400" lvl="1" indent="-514350">
              <a:buFont typeface="+mj-lt"/>
              <a:buAutoNum type="arabicPeriod"/>
            </a:pPr>
            <a:r>
              <a:rPr lang="en-US" dirty="0" smtClean="0"/>
              <a:t>Create black-only society</a:t>
            </a:r>
          </a:p>
          <a:p>
            <a:pPr marL="514350" indent="-514350">
              <a:buFont typeface="+mj-lt"/>
              <a:buAutoNum type="alphaUcPeriod"/>
            </a:pPr>
            <a:r>
              <a:rPr lang="en-US" dirty="0" smtClean="0"/>
              <a:t>Back to Africa Movement</a:t>
            </a:r>
          </a:p>
          <a:p>
            <a:pPr marL="914400" lvl="1" indent="-514350">
              <a:buFont typeface="+mj-lt"/>
              <a:buAutoNum type="arabicPeriod"/>
            </a:pPr>
            <a:r>
              <a:rPr lang="en-US" dirty="0" smtClean="0"/>
              <a:t>Black Star Line (ships)</a:t>
            </a:r>
          </a:p>
          <a:p>
            <a:pPr marL="914400" lvl="1" indent="-514350">
              <a:buFont typeface="+mj-lt"/>
              <a:buAutoNum type="arabicPeriod"/>
            </a:pPr>
            <a:r>
              <a:rPr lang="en-US" dirty="0" smtClean="0"/>
              <a:t>Create powerful black nation in Africa</a:t>
            </a:r>
          </a:p>
          <a:p>
            <a:pPr marL="914400" lvl="1" indent="-514350">
              <a:buFont typeface="+mj-lt"/>
              <a:buAutoNum type="arabicPeriod"/>
            </a:pPr>
            <a:r>
              <a:rPr lang="en-US" dirty="0" smtClean="0"/>
              <a:t>Didn’t happen</a:t>
            </a:r>
          </a:p>
          <a:p>
            <a:pPr marL="514350" indent="-514350">
              <a:buFont typeface="+mj-lt"/>
              <a:buAutoNum type="alphaUcPeriod"/>
            </a:pPr>
            <a:r>
              <a:rPr lang="en-US" dirty="0" smtClean="0"/>
              <a:t>Legacy:</a:t>
            </a:r>
            <a:endParaRPr lang="en-US" dirty="0"/>
          </a:p>
        </p:txBody>
      </p:sp>
      <p:pic>
        <p:nvPicPr>
          <p:cNvPr id="4" name="Picture 7" descr="http://www.notablebiographies.com/images/uewb_04_img0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059" y="1905000"/>
            <a:ext cx="2393541"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encrypted-tbn1.gstatic.com/images?q=tbn:ANd9GcTz5beL_KjOs_hXa-4jvPmSH7neRge_zeM7iBA6i8q0w2iKHS7B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95800"/>
            <a:ext cx="3245259" cy="24308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SMxG8MTunoAWiWZtlXWKKZsykF4eH_l_WLNF_LrYak6M1BQp1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232" y="5029200"/>
            <a:ext cx="246697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329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7" name="Slide Number Placeholder 5"/>
          <p:cNvSpPr>
            <a:spLocks noGrp="1"/>
          </p:cNvSpPr>
          <p:nvPr>
            <p:ph type="sldNum" sz="quarter" idx="12"/>
          </p:nvPr>
        </p:nvSpPr>
        <p:spPr/>
        <p:txBody>
          <a:bodyPr/>
          <a:lstStyle/>
          <a:p>
            <a:pPr>
              <a:defRPr/>
            </a:pPr>
            <a:r>
              <a:rPr lang="en-US"/>
              <a:t>23-</a:t>
            </a:r>
            <a:fld id="{B4DADDB3-3E02-4CF1-ADFE-1DD7C21D7446}" type="slidenum">
              <a:rPr lang="en-US"/>
              <a:pPr>
                <a:defRPr/>
              </a:pPr>
              <a:t>25</a:t>
            </a:fld>
            <a:endParaRPr lang="en-US"/>
          </a:p>
        </p:txBody>
      </p:sp>
      <p:sp>
        <p:nvSpPr>
          <p:cNvPr id="43012" name="Rectangle 2"/>
          <p:cNvSpPr>
            <a:spLocks noGrp="1" noChangeArrowheads="1"/>
          </p:cNvSpPr>
          <p:nvPr>
            <p:ph type="body" idx="1"/>
          </p:nvPr>
        </p:nvSpPr>
        <p:spPr>
          <a:xfrm>
            <a:off x="27214" y="1295400"/>
            <a:ext cx="5257800" cy="4114800"/>
          </a:xfrm>
        </p:spPr>
        <p:txBody>
          <a:bodyPr/>
          <a:lstStyle/>
          <a:p>
            <a:pPr lvl="1" eaLnBrk="1" hangingPunct="1"/>
            <a:r>
              <a:rPr lang="en-US" dirty="0" smtClean="0"/>
              <a:t>The Demands of African Americans</a:t>
            </a:r>
          </a:p>
          <a:p>
            <a:pPr lvl="2" eaLnBrk="1" hangingPunct="1"/>
            <a:r>
              <a:rPr lang="en-US" dirty="0" smtClean="0"/>
              <a:t>“Great Migration”</a:t>
            </a:r>
          </a:p>
          <a:p>
            <a:pPr lvl="2" eaLnBrk="1" hangingPunct="1"/>
            <a:r>
              <a:rPr lang="en-US" dirty="0" smtClean="0"/>
              <a:t>Chicago Race Riot</a:t>
            </a:r>
          </a:p>
          <a:p>
            <a:pPr lvl="2" eaLnBrk="1" hangingPunct="1"/>
            <a:r>
              <a:rPr lang="en-US" dirty="0" smtClean="0"/>
              <a:t>United Negro Improvement Association</a:t>
            </a:r>
          </a:p>
        </p:txBody>
      </p:sp>
      <p:pic>
        <p:nvPicPr>
          <p:cNvPr id="43014" name="Picture 4" descr="marcus garv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581400" cy="51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title"/>
          </p:nvPr>
        </p:nvSpPr>
        <p:spPr>
          <a:xfrm>
            <a:off x="451757" y="32657"/>
            <a:ext cx="7772400" cy="1311275"/>
          </a:xfrm>
          <a:noFill/>
        </p:spPr>
        <p:txBody>
          <a:bodyPr>
            <a:normAutofit/>
          </a:bodyPr>
          <a:lstStyle/>
          <a:p>
            <a:pPr eaLnBrk="1" hangingPunct="1"/>
            <a:r>
              <a:rPr lang="en-US" sz="5800" dirty="0" smtClean="0"/>
              <a:t>World War I Era</a:t>
            </a:r>
            <a:endParaRPr lang="en-US" sz="5800" i="1" dirty="0" smtClean="0"/>
          </a:p>
        </p:txBody>
      </p:sp>
    </p:spTree>
    <p:extLst>
      <p:ext uri="{BB962C8B-B14F-4D97-AF65-F5344CB8AC3E}">
        <p14:creationId xmlns:p14="http://schemas.microsoft.com/office/powerpoint/2010/main" val="3235321357"/>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7" name="Slide Number Placeholder 5"/>
          <p:cNvSpPr>
            <a:spLocks noGrp="1"/>
          </p:cNvSpPr>
          <p:nvPr>
            <p:ph type="sldNum" sz="quarter" idx="12"/>
          </p:nvPr>
        </p:nvSpPr>
        <p:spPr/>
        <p:txBody>
          <a:bodyPr/>
          <a:lstStyle/>
          <a:p>
            <a:pPr>
              <a:defRPr/>
            </a:pPr>
            <a:r>
              <a:rPr lang="en-US"/>
              <a:t>26-</a:t>
            </a:r>
            <a:fld id="{7DA336C3-4AE7-4D81-8A2D-2B4686258759}" type="slidenum">
              <a:rPr lang="en-US"/>
              <a:pPr>
                <a:defRPr/>
              </a:pPr>
              <a:t>26</a:t>
            </a:fld>
            <a:endParaRPr lang="en-US"/>
          </a:p>
        </p:txBody>
      </p:sp>
      <p:sp>
        <p:nvSpPr>
          <p:cNvPr id="46084" name="Rectangle 3"/>
          <p:cNvSpPr>
            <a:spLocks noGrp="1" noChangeArrowheads="1"/>
          </p:cNvSpPr>
          <p:nvPr>
            <p:ph type="body" idx="1"/>
          </p:nvPr>
        </p:nvSpPr>
        <p:spPr>
          <a:xfrm>
            <a:off x="457200" y="1219200"/>
            <a:ext cx="8077200" cy="4114800"/>
          </a:xfrm>
        </p:spPr>
        <p:txBody>
          <a:bodyPr/>
          <a:lstStyle/>
          <a:p>
            <a:pPr eaLnBrk="1" hangingPunct="1"/>
            <a:r>
              <a:rPr lang="en-US" dirty="0" smtClean="0"/>
              <a:t>Limits and Legacies of the New Deal</a:t>
            </a:r>
          </a:p>
          <a:p>
            <a:pPr lvl="1" eaLnBrk="1" hangingPunct="1"/>
            <a:r>
              <a:rPr lang="en-US" dirty="0" smtClean="0"/>
              <a:t>African Americans and the New Deal</a:t>
            </a:r>
          </a:p>
          <a:p>
            <a:pPr lvl="2" eaLnBrk="1" hangingPunct="1"/>
            <a:r>
              <a:rPr lang="en-US" dirty="0" smtClean="0"/>
              <a:t>The “Black Cabinet”</a:t>
            </a:r>
          </a:p>
        </p:txBody>
      </p:sp>
      <p:pic>
        <p:nvPicPr>
          <p:cNvPr id="46086" name="Picture 12" descr="blacks with chick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19400"/>
            <a:ext cx="635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title"/>
          </p:nvPr>
        </p:nvSpPr>
        <p:spPr>
          <a:xfrm>
            <a:off x="451757" y="32657"/>
            <a:ext cx="7772400" cy="1311275"/>
          </a:xfrm>
          <a:noFill/>
        </p:spPr>
        <p:txBody>
          <a:bodyPr>
            <a:normAutofit/>
          </a:bodyPr>
          <a:lstStyle/>
          <a:p>
            <a:pPr eaLnBrk="1" hangingPunct="1"/>
            <a:r>
              <a:rPr lang="en-US" sz="5800" dirty="0" smtClean="0"/>
              <a:t>New Deal Era (1930s)</a:t>
            </a:r>
            <a:endParaRPr lang="en-US" sz="5800" i="1" dirty="0" smtClean="0"/>
          </a:p>
        </p:txBody>
      </p:sp>
    </p:spTree>
    <p:extLst>
      <p:ext uri="{BB962C8B-B14F-4D97-AF65-F5344CB8AC3E}">
        <p14:creationId xmlns:p14="http://schemas.microsoft.com/office/powerpoint/2010/main" val="3803479939"/>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r>
              <a:rPr lang="en-US"/>
              <a:t>26-</a:t>
            </a:r>
            <a:fld id="{10858B1B-3D05-4B46-9FE4-A77F3518772D}" type="slidenum">
              <a:rPr lang="en-US"/>
              <a:pPr>
                <a:defRPr/>
              </a:pPr>
              <a:t>27</a:t>
            </a:fld>
            <a:endParaRPr lang="en-US"/>
          </a:p>
        </p:txBody>
      </p:sp>
      <p:sp>
        <p:nvSpPr>
          <p:cNvPr id="47108" name="Rectangle 2"/>
          <p:cNvSpPr>
            <a:spLocks noGrp="1" noChangeArrowheads="1"/>
          </p:cNvSpPr>
          <p:nvPr>
            <p:ph type="body" idx="1"/>
          </p:nvPr>
        </p:nvSpPr>
        <p:spPr>
          <a:xfrm>
            <a:off x="-27214" y="1322161"/>
            <a:ext cx="8077200" cy="4114800"/>
          </a:xfrm>
        </p:spPr>
        <p:txBody>
          <a:bodyPr/>
          <a:lstStyle/>
          <a:p>
            <a:pPr eaLnBrk="1" hangingPunct="1"/>
            <a:r>
              <a:rPr lang="en-US" dirty="0" smtClean="0"/>
              <a:t>Limits and Legacies of the New Deal</a:t>
            </a:r>
          </a:p>
          <a:p>
            <a:pPr lvl="1" eaLnBrk="1" hangingPunct="1"/>
            <a:r>
              <a:rPr lang="en-US" dirty="0" smtClean="0"/>
              <a:t>African Americans and the New Deal</a:t>
            </a:r>
          </a:p>
          <a:p>
            <a:pPr lvl="2" eaLnBrk="1" hangingPunct="1"/>
            <a:r>
              <a:rPr lang="en-US" dirty="0" smtClean="0"/>
              <a:t>The “Black Cabinet”</a:t>
            </a:r>
          </a:p>
          <a:p>
            <a:pPr lvl="2" eaLnBrk="1" hangingPunct="1"/>
            <a:r>
              <a:rPr lang="en-US" dirty="0" smtClean="0"/>
              <a:t>Discrimination Reinforced</a:t>
            </a:r>
          </a:p>
        </p:txBody>
      </p:sp>
      <p:pic>
        <p:nvPicPr>
          <p:cNvPr id="47110" name="Picture 4" descr="chp26p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406750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5"/>
          <p:cNvSpPr txBox="1">
            <a:spLocks noChangeArrowheads="1"/>
          </p:cNvSpPr>
          <p:nvPr/>
        </p:nvSpPr>
        <p:spPr bwMode="auto">
          <a:xfrm>
            <a:off x="2454729" y="6353175"/>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dirty="0"/>
              <a:t>Harlem Grocery Store, 1940</a:t>
            </a:r>
          </a:p>
        </p:txBody>
      </p:sp>
      <p:sp>
        <p:nvSpPr>
          <p:cNvPr id="9" name="Rectangle 3"/>
          <p:cNvSpPr txBox="1">
            <a:spLocks noChangeArrowheads="1"/>
          </p:cNvSpPr>
          <p:nvPr/>
        </p:nvSpPr>
        <p:spPr>
          <a:xfrm>
            <a:off x="451757" y="32657"/>
            <a:ext cx="7772400" cy="131127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00" dirty="0" smtClean="0"/>
              <a:t>New Deal Era (1930s)</a:t>
            </a:r>
            <a:endParaRPr lang="en-US" sz="5800" i="1" dirty="0"/>
          </a:p>
        </p:txBody>
      </p:sp>
    </p:spTree>
    <p:extLst>
      <p:ext uri="{BB962C8B-B14F-4D97-AF65-F5344CB8AC3E}">
        <p14:creationId xmlns:p14="http://schemas.microsoft.com/office/powerpoint/2010/main" val="132084361"/>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600200"/>
            <a:ext cx="4191000" cy="4525963"/>
          </a:xfrm>
        </p:spPr>
        <p:txBody>
          <a:bodyPr/>
          <a:lstStyle/>
          <a:p>
            <a:r>
              <a:rPr lang="en-US" dirty="0" smtClean="0"/>
              <a:t>Double V Campaign</a:t>
            </a:r>
          </a:p>
          <a:p>
            <a:pPr lvl="1"/>
            <a:r>
              <a:rPr lang="en-US" dirty="0" smtClean="0"/>
              <a:t>Home and at war</a:t>
            </a:r>
          </a:p>
        </p:txBody>
      </p:sp>
      <p:sp>
        <p:nvSpPr>
          <p:cNvPr id="4" name="Rectangle 3"/>
          <p:cNvSpPr txBox="1">
            <a:spLocks noChangeArrowheads="1"/>
          </p:cNvSpPr>
          <p:nvPr/>
        </p:nvSpPr>
        <p:spPr>
          <a:xfrm>
            <a:off x="762000" y="86632"/>
            <a:ext cx="7772400" cy="131127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00" dirty="0" smtClean="0"/>
              <a:t>World War II Era</a:t>
            </a:r>
            <a:endParaRPr lang="en-US" sz="5800" i="1" dirty="0"/>
          </a:p>
        </p:txBody>
      </p:sp>
      <p:pic>
        <p:nvPicPr>
          <p:cNvPr id="1026" name="Picture 2" descr="The Double-V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43" y="1370693"/>
            <a:ext cx="4079688" cy="495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41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8" name="Slide Number Placeholder 5"/>
          <p:cNvSpPr>
            <a:spLocks noGrp="1"/>
          </p:cNvSpPr>
          <p:nvPr>
            <p:ph type="sldNum" sz="quarter" idx="12"/>
          </p:nvPr>
        </p:nvSpPr>
        <p:spPr/>
        <p:txBody>
          <a:bodyPr/>
          <a:lstStyle/>
          <a:p>
            <a:pPr>
              <a:defRPr/>
            </a:pPr>
            <a:r>
              <a:rPr lang="en-US"/>
              <a:t>28-</a:t>
            </a:r>
            <a:fld id="{875511DB-0393-4DA7-A350-2D9121D4A8AF}" type="slidenum">
              <a:rPr lang="en-US"/>
              <a:pPr>
                <a:defRPr/>
              </a:pPr>
              <a:t>29</a:t>
            </a:fld>
            <a:endParaRPr lang="en-US"/>
          </a:p>
        </p:txBody>
      </p:sp>
      <p:sp>
        <p:nvSpPr>
          <p:cNvPr id="28676" name="Rectangle 3"/>
          <p:cNvSpPr>
            <a:spLocks noGrp="1" noChangeArrowheads="1"/>
          </p:cNvSpPr>
          <p:nvPr>
            <p:ph type="body" idx="1"/>
          </p:nvPr>
        </p:nvSpPr>
        <p:spPr>
          <a:xfrm>
            <a:off x="763361" y="1447800"/>
            <a:ext cx="7772400" cy="4114800"/>
          </a:xfrm>
        </p:spPr>
        <p:txBody>
          <a:bodyPr/>
          <a:lstStyle/>
          <a:p>
            <a:pPr marL="514350" indent="-457200"/>
            <a:r>
              <a:rPr lang="en-US" dirty="0" smtClean="0"/>
              <a:t>African Americans and the War</a:t>
            </a:r>
          </a:p>
          <a:p>
            <a:pPr lvl="2" eaLnBrk="1" hangingPunct="1"/>
            <a:r>
              <a:rPr lang="en-US" dirty="0" smtClean="0"/>
              <a:t>A. Philip Randolph</a:t>
            </a:r>
          </a:p>
        </p:txBody>
      </p:sp>
      <p:pic>
        <p:nvPicPr>
          <p:cNvPr id="28678" name="Picture 10" descr="Randol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2286000"/>
            <a:ext cx="310865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descr="bl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22383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762000" y="365125"/>
            <a:ext cx="7772400" cy="131127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00" dirty="0" smtClean="0"/>
              <a:t>World War II Era</a:t>
            </a:r>
            <a:endParaRPr lang="en-US" sz="5800" i="1" dirty="0"/>
          </a:p>
        </p:txBody>
      </p:sp>
    </p:spTree>
    <p:extLst>
      <p:ext uri="{BB962C8B-B14F-4D97-AF65-F5344CB8AC3E}">
        <p14:creationId xmlns:p14="http://schemas.microsoft.com/office/powerpoint/2010/main" val="3428859664"/>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8" name="Slide Number Placeholder 5"/>
          <p:cNvSpPr>
            <a:spLocks noGrp="1"/>
          </p:cNvSpPr>
          <p:nvPr>
            <p:ph type="sldNum" sz="quarter" idx="12"/>
          </p:nvPr>
        </p:nvSpPr>
        <p:spPr/>
        <p:txBody>
          <a:bodyPr/>
          <a:lstStyle/>
          <a:p>
            <a:pPr>
              <a:defRPr/>
            </a:pPr>
            <a:r>
              <a:rPr lang="en-US"/>
              <a:t>15-</a:t>
            </a:r>
            <a:fld id="{6E54684C-B947-47F8-8BE5-FCF3B39329E4}" type="slidenum">
              <a:rPr lang="en-US"/>
              <a:pPr>
                <a:defRPr/>
              </a:pPr>
              <a:t>3</a:t>
            </a:fld>
            <a:endParaRPr lang="en-US"/>
          </a:p>
        </p:txBody>
      </p:sp>
      <p:sp>
        <p:nvSpPr>
          <p:cNvPr id="16388" name="Rectangle 2"/>
          <p:cNvSpPr>
            <a:spLocks noGrp="1" noChangeArrowheads="1"/>
          </p:cNvSpPr>
          <p:nvPr>
            <p:ph type="body" idx="1"/>
          </p:nvPr>
        </p:nvSpPr>
        <p:spPr>
          <a:xfrm>
            <a:off x="328613" y="1941513"/>
            <a:ext cx="8208962" cy="4114800"/>
          </a:xfrm>
        </p:spPr>
        <p:txBody>
          <a:bodyPr/>
          <a:lstStyle/>
          <a:p>
            <a:pPr eaLnBrk="1" hangingPunct="1"/>
            <a:r>
              <a:rPr lang="en-US" smtClean="0"/>
              <a:t>The Problems of Peacemaking  </a:t>
            </a:r>
            <a:r>
              <a:rPr lang="en-US" sz="2800" smtClean="0"/>
              <a:t> </a:t>
            </a:r>
            <a:endParaRPr lang="en-US" smtClean="0"/>
          </a:p>
          <a:p>
            <a:pPr lvl="1" eaLnBrk="1" hangingPunct="1"/>
            <a:r>
              <a:rPr lang="en-US" smtClean="0"/>
              <a:t>Competing Notions of Freedom</a:t>
            </a:r>
          </a:p>
          <a:p>
            <a:pPr lvl="2" eaLnBrk="1" hangingPunct="1"/>
            <a:r>
              <a:rPr lang="en-US" smtClean="0"/>
              <a:t>Black Desire for Independence </a:t>
            </a:r>
          </a:p>
          <a:p>
            <a:pPr lvl="2" eaLnBrk="1" hangingPunct="1"/>
            <a:r>
              <a:rPr lang="en-US" smtClean="0"/>
              <a:t>The Freedmen’s Bureau  </a:t>
            </a:r>
          </a:p>
        </p:txBody>
      </p:sp>
      <p:sp>
        <p:nvSpPr>
          <p:cNvPr id="16390" name="Text Box 5"/>
          <p:cNvSpPr txBox="1">
            <a:spLocks noChangeArrowheads="1"/>
          </p:cNvSpPr>
          <p:nvPr/>
        </p:nvSpPr>
        <p:spPr bwMode="auto">
          <a:xfrm>
            <a:off x="3657600" y="533400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A Freedman’s Bureau School</a:t>
            </a:r>
          </a:p>
        </p:txBody>
      </p:sp>
      <p:pic>
        <p:nvPicPr>
          <p:cNvPr id="16391" name="Picture 6" descr="chp15p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048000"/>
            <a:ext cx="3151188"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3918191487"/>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7" name="Slide Number Placeholder 5"/>
          <p:cNvSpPr>
            <a:spLocks noGrp="1"/>
          </p:cNvSpPr>
          <p:nvPr>
            <p:ph type="sldNum" sz="quarter" idx="12"/>
          </p:nvPr>
        </p:nvSpPr>
        <p:spPr/>
        <p:txBody>
          <a:bodyPr/>
          <a:lstStyle/>
          <a:p>
            <a:pPr>
              <a:defRPr/>
            </a:pPr>
            <a:r>
              <a:rPr lang="en-US"/>
              <a:t>28-</a:t>
            </a:r>
            <a:fld id="{FF91A1C5-F75E-45C1-94E7-EFD9769A9C98}" type="slidenum">
              <a:rPr lang="en-US"/>
              <a:pPr>
                <a:defRPr/>
              </a:pPr>
              <a:t>30</a:t>
            </a:fld>
            <a:endParaRPr lang="en-US"/>
          </a:p>
        </p:txBody>
      </p:sp>
      <p:sp>
        <p:nvSpPr>
          <p:cNvPr id="29700" name="Rectangle 2"/>
          <p:cNvSpPr>
            <a:spLocks noGrp="1" noChangeArrowheads="1"/>
          </p:cNvSpPr>
          <p:nvPr>
            <p:ph type="body" idx="1"/>
          </p:nvPr>
        </p:nvSpPr>
        <p:spPr>
          <a:xfrm>
            <a:off x="685800" y="1981200"/>
            <a:ext cx="7772400" cy="4114800"/>
          </a:xfrm>
        </p:spPr>
        <p:txBody>
          <a:bodyPr/>
          <a:lstStyle/>
          <a:p>
            <a:pPr marL="514350" indent="-457200"/>
            <a:r>
              <a:rPr lang="en-US" dirty="0" smtClean="0"/>
              <a:t>African Americans and the War</a:t>
            </a:r>
          </a:p>
          <a:p>
            <a:pPr lvl="2" eaLnBrk="1" hangingPunct="1"/>
            <a:r>
              <a:rPr lang="en-US" dirty="0" smtClean="0"/>
              <a:t>A. Philip Randolph</a:t>
            </a:r>
          </a:p>
          <a:p>
            <a:pPr lvl="2" eaLnBrk="1" hangingPunct="1"/>
            <a:r>
              <a:rPr lang="en-US" dirty="0" smtClean="0"/>
              <a:t>Wartime Race Riots</a:t>
            </a:r>
          </a:p>
        </p:txBody>
      </p:sp>
      <p:pic>
        <p:nvPicPr>
          <p:cNvPr id="29702" name="Picture 6" descr="ar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6999"/>
            <a:ext cx="3581400" cy="417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762000" y="86632"/>
            <a:ext cx="7772400" cy="131127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00" dirty="0" smtClean="0"/>
              <a:t>World War II Era</a:t>
            </a:r>
            <a:endParaRPr lang="en-US" sz="5800" i="1" dirty="0"/>
          </a:p>
        </p:txBody>
      </p:sp>
    </p:spTree>
    <p:extLst>
      <p:ext uri="{BB962C8B-B14F-4D97-AF65-F5344CB8AC3E}">
        <p14:creationId xmlns:p14="http://schemas.microsoft.com/office/powerpoint/2010/main" val="2148461787"/>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9" name="Slide Number Placeholder 5"/>
          <p:cNvSpPr>
            <a:spLocks noGrp="1"/>
          </p:cNvSpPr>
          <p:nvPr>
            <p:ph type="sldNum" sz="quarter" idx="12"/>
          </p:nvPr>
        </p:nvSpPr>
        <p:spPr/>
        <p:txBody>
          <a:bodyPr/>
          <a:lstStyle/>
          <a:p>
            <a:pPr>
              <a:defRPr/>
            </a:pPr>
            <a:r>
              <a:rPr lang="en-US"/>
              <a:t>30-</a:t>
            </a:r>
            <a:fld id="{F57F4139-9254-4A85-BB1B-99F69F609489}" type="slidenum">
              <a:rPr lang="en-US"/>
              <a:pPr>
                <a:defRPr/>
              </a:pPr>
              <a:t>31</a:t>
            </a:fld>
            <a:endParaRPr lang="en-US"/>
          </a:p>
        </p:txBody>
      </p:sp>
      <p:sp>
        <p:nvSpPr>
          <p:cNvPr id="54276" name="Rectangle 3"/>
          <p:cNvSpPr>
            <a:spLocks noGrp="1" noChangeArrowheads="1"/>
          </p:cNvSpPr>
          <p:nvPr>
            <p:ph type="body" idx="1"/>
          </p:nvPr>
        </p:nvSpPr>
        <p:spPr>
          <a:xfrm>
            <a:off x="685800" y="1981200"/>
            <a:ext cx="7772400" cy="4114800"/>
          </a:xfrm>
        </p:spPr>
        <p:txBody>
          <a:bodyPr/>
          <a:lstStyle/>
          <a:p>
            <a:pPr marL="514350" indent="-457200"/>
            <a:r>
              <a:rPr lang="en-US" dirty="0" smtClean="0"/>
              <a:t>The Brown Decision and “Massive Resistance”</a:t>
            </a:r>
          </a:p>
          <a:p>
            <a:pPr lvl="2" eaLnBrk="1" hangingPunct="1"/>
            <a:r>
              <a:rPr lang="en-US" i="1" dirty="0" smtClean="0"/>
              <a:t>Brown v. Board of Education</a:t>
            </a:r>
          </a:p>
        </p:txBody>
      </p:sp>
      <p:sp>
        <p:nvSpPr>
          <p:cNvPr id="54277" name="Text Box 4"/>
          <p:cNvSpPr txBox="1">
            <a:spLocks noChangeArrowheads="1"/>
          </p:cNvSpPr>
          <p:nvPr/>
        </p:nvSpPr>
        <p:spPr bwMode="auto">
          <a:xfrm>
            <a:off x="1752600" y="5334000"/>
            <a:ext cx="4343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George E.C. Hayes, Thurgood Marshall, and James Nabrit congratulating each other after the Brown decision, 1954 (Library of Congress)</a:t>
            </a:r>
          </a:p>
        </p:txBody>
      </p:sp>
      <p:pic>
        <p:nvPicPr>
          <p:cNvPr id="54278" name="Picture 5" descr="des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00400"/>
            <a:ext cx="29718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13"/>
          <p:cNvSpPr>
            <a:spLocks noChangeArrowheads="1"/>
          </p:cNvSpPr>
          <p:nvPr/>
        </p:nvSpPr>
        <p:spPr bwMode="auto">
          <a:xfrm>
            <a:off x="381000" y="4114800"/>
            <a:ext cx="45720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1800" b="1" i="1">
                <a:latin typeface="Tahoma" pitchFamily="34" charset="0"/>
                <a:cs typeface="Tahoma" pitchFamily="34" charset="0"/>
              </a:rPr>
              <a:t>“We conclude that in the field of public education the doctrine of ‘separate but equal’ has no place.”</a:t>
            </a:r>
          </a:p>
          <a:p>
            <a:pPr eaLnBrk="0" hangingPunct="0">
              <a:spcBef>
                <a:spcPct val="50000"/>
              </a:spcBef>
            </a:pPr>
            <a:endParaRPr lang="en-US" sz="1800" b="1" i="1"/>
          </a:p>
        </p:txBody>
      </p:sp>
      <p:sp>
        <p:nvSpPr>
          <p:cNvPr id="2" name="Title 1"/>
          <p:cNvSpPr>
            <a:spLocks noGrp="1"/>
          </p:cNvSpPr>
          <p:nvPr>
            <p:ph type="title"/>
          </p:nvPr>
        </p:nvSpPr>
        <p:spPr/>
        <p:txBody>
          <a:bodyPr/>
          <a:lstStyle/>
          <a:p>
            <a:r>
              <a:rPr lang="en-US" dirty="0" smtClean="0"/>
              <a:t>The Rise of Civil Rights Movement</a:t>
            </a:r>
            <a:endParaRPr lang="en-US" dirty="0"/>
          </a:p>
        </p:txBody>
      </p:sp>
    </p:spTree>
    <p:extLst>
      <p:ext uri="{BB962C8B-B14F-4D97-AF65-F5344CB8AC3E}">
        <p14:creationId xmlns:p14="http://schemas.microsoft.com/office/powerpoint/2010/main" val="906153335"/>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55300" name="Rectangle 1026"/>
          <p:cNvSpPr>
            <a:spLocks noGrp="1" noChangeArrowheads="1"/>
          </p:cNvSpPr>
          <p:nvPr>
            <p:ph type="body" idx="1"/>
          </p:nvPr>
        </p:nvSpPr>
        <p:spPr>
          <a:xfrm>
            <a:off x="-5443" y="1447800"/>
            <a:ext cx="7772400" cy="4114800"/>
          </a:xfrm>
        </p:spPr>
        <p:txBody>
          <a:bodyPr/>
          <a:lstStyle/>
          <a:p>
            <a:pPr marL="514350" indent="-457200"/>
            <a:r>
              <a:rPr lang="en-US" dirty="0" smtClean="0"/>
              <a:t>The Brown Decision and “Massive Resistance”</a:t>
            </a:r>
          </a:p>
          <a:p>
            <a:pPr lvl="2" eaLnBrk="1" hangingPunct="1"/>
            <a:r>
              <a:rPr lang="en-US" i="1" dirty="0" smtClean="0"/>
              <a:t>Brown v. Board of Education</a:t>
            </a:r>
          </a:p>
          <a:p>
            <a:pPr lvl="2" eaLnBrk="1" hangingPunct="1"/>
            <a:r>
              <a:rPr lang="en-US" dirty="0" smtClean="0"/>
              <a:t>Little Rock’s Central High School</a:t>
            </a:r>
          </a:p>
        </p:txBody>
      </p:sp>
      <p:sp>
        <p:nvSpPr>
          <p:cNvPr id="8" name="Title 1"/>
          <p:cNvSpPr>
            <a:spLocks noGrp="1"/>
          </p:cNvSpPr>
          <p:nvPr>
            <p:ph type="title"/>
          </p:nvPr>
        </p:nvSpPr>
        <p:spPr>
          <a:xfrm>
            <a:off x="457200" y="274638"/>
            <a:ext cx="8229600" cy="1143000"/>
          </a:xfrm>
        </p:spPr>
        <p:txBody>
          <a:bodyPr/>
          <a:lstStyle/>
          <a:p>
            <a:r>
              <a:rPr lang="en-US" dirty="0" smtClean="0"/>
              <a:t>The Rise of Civil Rights Movement</a:t>
            </a:r>
            <a:endParaRPr lang="en-US" dirty="0"/>
          </a:p>
        </p:txBody>
      </p:sp>
      <p:pic>
        <p:nvPicPr>
          <p:cNvPr id="54274" name="Picture 2" descr="http://yalebooks.files.wordpress.com/2011/10/cn_imag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352800"/>
            <a:ext cx="550338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6551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9" name="Slide Number Placeholder 5"/>
          <p:cNvSpPr>
            <a:spLocks noGrp="1"/>
          </p:cNvSpPr>
          <p:nvPr>
            <p:ph type="sldNum" sz="quarter" idx="12"/>
          </p:nvPr>
        </p:nvSpPr>
        <p:spPr/>
        <p:txBody>
          <a:bodyPr/>
          <a:lstStyle/>
          <a:p>
            <a:pPr>
              <a:defRPr/>
            </a:pPr>
            <a:r>
              <a:rPr lang="en-US" dirty="0"/>
              <a:t>30-</a:t>
            </a:r>
            <a:fld id="{28B5AC00-7A4D-4D42-94CA-0BB95330BFC0}" type="slidenum">
              <a:rPr lang="en-US"/>
              <a:pPr>
                <a:defRPr/>
              </a:pPr>
              <a:t>33</a:t>
            </a:fld>
            <a:endParaRPr lang="en-US" dirty="0"/>
          </a:p>
        </p:txBody>
      </p:sp>
      <p:sp>
        <p:nvSpPr>
          <p:cNvPr id="56324" name="Rectangle 3"/>
          <p:cNvSpPr>
            <a:spLocks noGrp="1" noChangeArrowheads="1"/>
          </p:cNvSpPr>
          <p:nvPr>
            <p:ph type="body" idx="1"/>
          </p:nvPr>
        </p:nvSpPr>
        <p:spPr>
          <a:xfrm>
            <a:off x="685800" y="1981200"/>
            <a:ext cx="7772400" cy="4114800"/>
          </a:xfrm>
        </p:spPr>
        <p:txBody>
          <a:bodyPr/>
          <a:lstStyle/>
          <a:p>
            <a:pPr marL="514350" indent="-457200"/>
            <a:r>
              <a:rPr lang="en-US" dirty="0" smtClean="0"/>
              <a:t>The Expanding Movement</a:t>
            </a:r>
          </a:p>
          <a:p>
            <a:pPr lvl="2" eaLnBrk="1" hangingPunct="1"/>
            <a:r>
              <a:rPr lang="en-US" dirty="0" smtClean="0"/>
              <a:t>Rosa Parks</a:t>
            </a:r>
          </a:p>
        </p:txBody>
      </p:sp>
      <p:sp>
        <p:nvSpPr>
          <p:cNvPr id="56326" name="Rectangle 9"/>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6327" name="Rectangle 17"/>
          <p:cNvSpPr>
            <a:spLocks noChangeArrowheads="1"/>
          </p:cNvSpPr>
          <p:nvPr/>
        </p:nvSpPr>
        <p:spPr bwMode="auto">
          <a:xfrm>
            <a:off x="685800" y="3810000"/>
            <a:ext cx="388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b="1" i="1">
                <a:latin typeface="Tahoma" pitchFamily="34" charset="0"/>
              </a:rPr>
              <a:t>“All I was doing was trying to get home from work.”</a:t>
            </a:r>
          </a:p>
          <a:p>
            <a:pPr eaLnBrk="0" hangingPunct="0"/>
            <a:endParaRPr lang="en-US" sz="2000" b="1" i="1">
              <a:latin typeface="Tahoma" pitchFamily="34" charset="0"/>
            </a:endParaRPr>
          </a:p>
          <a:p>
            <a:pPr eaLnBrk="0" hangingPunct="0"/>
            <a:r>
              <a:rPr lang="en-US" sz="2000" b="1" i="1">
                <a:latin typeface="Tahoma" pitchFamily="34" charset="0"/>
              </a:rPr>
              <a:t>	        - Rosa Parks</a:t>
            </a:r>
            <a:endParaRPr lang="en-US" sz="1100" b="1" i="1">
              <a:latin typeface="Tahoma" pitchFamily="34" charset="0"/>
            </a:endParaRPr>
          </a:p>
        </p:txBody>
      </p:sp>
      <p:pic>
        <p:nvPicPr>
          <p:cNvPr id="56328" name="Picture 18" descr="Rosa-P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743200"/>
            <a:ext cx="433121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74638"/>
            <a:ext cx="8229600" cy="1143000"/>
          </a:xfrm>
        </p:spPr>
        <p:txBody>
          <a:bodyPr/>
          <a:lstStyle/>
          <a:p>
            <a:r>
              <a:rPr lang="en-US" dirty="0" smtClean="0"/>
              <a:t>The Rise of Civil Rights Movement</a:t>
            </a:r>
            <a:endParaRPr lang="en-US" dirty="0"/>
          </a:p>
        </p:txBody>
      </p:sp>
    </p:spTree>
    <p:extLst>
      <p:ext uri="{BB962C8B-B14F-4D97-AF65-F5344CB8AC3E}">
        <p14:creationId xmlns:p14="http://schemas.microsoft.com/office/powerpoint/2010/main" val="559577347"/>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8" name="Slide Number Placeholder 5"/>
          <p:cNvSpPr>
            <a:spLocks noGrp="1"/>
          </p:cNvSpPr>
          <p:nvPr>
            <p:ph type="sldNum" sz="quarter" idx="12"/>
          </p:nvPr>
        </p:nvSpPr>
        <p:spPr/>
        <p:txBody>
          <a:bodyPr/>
          <a:lstStyle/>
          <a:p>
            <a:pPr>
              <a:defRPr/>
            </a:pPr>
            <a:r>
              <a:rPr lang="en-US"/>
              <a:t>30-</a:t>
            </a:r>
            <a:fld id="{FC268AF5-FC89-49A1-A7EB-C1A6B89E36A3}" type="slidenum">
              <a:rPr lang="en-US"/>
              <a:pPr>
                <a:defRPr/>
              </a:pPr>
              <a:t>34</a:t>
            </a:fld>
            <a:endParaRPr lang="en-US"/>
          </a:p>
        </p:txBody>
      </p:sp>
      <p:sp>
        <p:nvSpPr>
          <p:cNvPr id="57348" name="Rectangle 2"/>
          <p:cNvSpPr>
            <a:spLocks noGrp="1" noChangeArrowheads="1"/>
          </p:cNvSpPr>
          <p:nvPr>
            <p:ph type="body" idx="1"/>
          </p:nvPr>
        </p:nvSpPr>
        <p:spPr>
          <a:xfrm>
            <a:off x="685800" y="1981200"/>
            <a:ext cx="7772400" cy="4114800"/>
          </a:xfrm>
        </p:spPr>
        <p:txBody>
          <a:bodyPr/>
          <a:lstStyle/>
          <a:p>
            <a:pPr marL="514350" indent="-457200"/>
            <a:r>
              <a:rPr lang="en-US" dirty="0" smtClean="0"/>
              <a:t>The Expanding Movement</a:t>
            </a:r>
          </a:p>
          <a:p>
            <a:pPr lvl="2" eaLnBrk="1" hangingPunct="1"/>
            <a:r>
              <a:rPr lang="en-US" dirty="0" smtClean="0"/>
              <a:t>Rosa Parks</a:t>
            </a:r>
          </a:p>
          <a:p>
            <a:pPr lvl="2" eaLnBrk="1" hangingPunct="1"/>
            <a:r>
              <a:rPr lang="en-US" dirty="0" smtClean="0"/>
              <a:t>Martin Luther King, Jr.</a:t>
            </a:r>
          </a:p>
        </p:txBody>
      </p:sp>
      <p:sp>
        <p:nvSpPr>
          <p:cNvPr id="57350" name="Rectangle 6"/>
          <p:cNvSpPr>
            <a:spLocks noChangeArrowheads="1"/>
          </p:cNvSpPr>
          <p:nvPr/>
        </p:nvSpPr>
        <p:spPr bwMode="auto">
          <a:xfrm>
            <a:off x="228600" y="4267200"/>
            <a:ext cx="5791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i="1">
                <a:latin typeface="Tahoma" pitchFamily="34" charset="0"/>
              </a:rPr>
              <a:t>“We have waited for more than three hundred and forty years for our constitutional and God-given rights.”	</a:t>
            </a:r>
          </a:p>
          <a:p>
            <a:pPr eaLnBrk="0" hangingPunct="0"/>
            <a:r>
              <a:rPr lang="en-US" b="1" i="1">
                <a:latin typeface="Tahoma" pitchFamily="34" charset="0"/>
              </a:rPr>
              <a:t>		Martin Luther King, Jr.</a:t>
            </a:r>
          </a:p>
        </p:txBody>
      </p:sp>
      <p:pic>
        <p:nvPicPr>
          <p:cNvPr id="57351" name="Picture 7" descr="martin_luther_king_j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43200"/>
            <a:ext cx="25019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p>
            <a:r>
              <a:rPr lang="en-US" dirty="0" smtClean="0"/>
              <a:t>The Rise of Civil Rights Movement</a:t>
            </a:r>
            <a:endParaRPr lang="en-US" dirty="0"/>
          </a:p>
        </p:txBody>
      </p:sp>
    </p:spTree>
    <p:extLst>
      <p:ext uri="{BB962C8B-B14F-4D97-AF65-F5344CB8AC3E}">
        <p14:creationId xmlns:p14="http://schemas.microsoft.com/office/powerpoint/2010/main" val="3286759003"/>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6" name="Slide Number Placeholder 5"/>
          <p:cNvSpPr>
            <a:spLocks noGrp="1"/>
          </p:cNvSpPr>
          <p:nvPr>
            <p:ph type="sldNum" sz="quarter" idx="12"/>
          </p:nvPr>
        </p:nvSpPr>
        <p:spPr/>
        <p:txBody>
          <a:bodyPr/>
          <a:lstStyle/>
          <a:p>
            <a:pPr>
              <a:defRPr/>
            </a:pPr>
            <a:r>
              <a:rPr lang="en-US"/>
              <a:t>30-</a:t>
            </a:r>
            <a:fld id="{01D6DDBE-830E-43CA-918B-7909C69FFFB9}" type="slidenum">
              <a:rPr lang="en-US"/>
              <a:pPr>
                <a:defRPr/>
              </a:pPr>
              <a:t>35</a:t>
            </a:fld>
            <a:endParaRPr lang="en-US"/>
          </a:p>
        </p:txBody>
      </p:sp>
      <p:sp>
        <p:nvSpPr>
          <p:cNvPr id="58372" name="Rectangle 3"/>
          <p:cNvSpPr>
            <a:spLocks noGrp="1" noChangeArrowheads="1"/>
          </p:cNvSpPr>
          <p:nvPr>
            <p:ph type="body" idx="1"/>
          </p:nvPr>
        </p:nvSpPr>
        <p:spPr>
          <a:xfrm>
            <a:off x="457200" y="1219200"/>
            <a:ext cx="7772400" cy="4114800"/>
          </a:xfrm>
        </p:spPr>
        <p:txBody>
          <a:bodyPr/>
          <a:lstStyle/>
          <a:p>
            <a:pPr marL="514350" indent="-457200"/>
            <a:r>
              <a:rPr lang="en-US" dirty="0" smtClean="0"/>
              <a:t>Causes of the Civil Rights Movement</a:t>
            </a:r>
          </a:p>
          <a:p>
            <a:pPr lvl="2" eaLnBrk="1" hangingPunct="1"/>
            <a:r>
              <a:rPr lang="en-US" dirty="0" smtClean="0"/>
              <a:t>Growing Urban Black Middle Class</a:t>
            </a:r>
          </a:p>
          <a:p>
            <a:pPr lvl="2"/>
            <a:r>
              <a:rPr lang="en-US" dirty="0" smtClean="0"/>
              <a:t>Political Mobilization of Northern Blacks</a:t>
            </a:r>
          </a:p>
          <a:p>
            <a:pPr marL="914400" lvl="2" indent="0" eaLnBrk="1" hangingPunct="1">
              <a:buNone/>
            </a:pPr>
            <a:endParaRPr lang="en-US" dirty="0" smtClean="0"/>
          </a:p>
        </p:txBody>
      </p:sp>
      <p:sp>
        <p:nvSpPr>
          <p:cNvPr id="7" name="Title 1"/>
          <p:cNvSpPr>
            <a:spLocks noGrp="1"/>
          </p:cNvSpPr>
          <p:nvPr>
            <p:ph type="title"/>
          </p:nvPr>
        </p:nvSpPr>
        <p:spPr>
          <a:xfrm>
            <a:off x="457200" y="274638"/>
            <a:ext cx="8229600" cy="1143000"/>
          </a:xfrm>
        </p:spPr>
        <p:txBody>
          <a:bodyPr/>
          <a:lstStyle/>
          <a:p>
            <a:r>
              <a:rPr lang="en-US" dirty="0" smtClean="0"/>
              <a:t>The Rise of Civil Rights Movement</a:t>
            </a:r>
            <a:endParaRPr lang="en-US" dirty="0"/>
          </a:p>
        </p:txBody>
      </p:sp>
      <p:pic>
        <p:nvPicPr>
          <p:cNvPr id="48130" name="Picture 2" descr="http://johnedwinmason.typepad.com/.a/6a0112791cb10528a4014e868a2d33970d-55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95600"/>
            <a:ext cx="4800600" cy="384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99909"/>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8" name="Slide Number Placeholder 5"/>
          <p:cNvSpPr>
            <a:spLocks noGrp="1"/>
          </p:cNvSpPr>
          <p:nvPr>
            <p:ph type="sldNum" sz="quarter" idx="12"/>
          </p:nvPr>
        </p:nvSpPr>
        <p:spPr/>
        <p:txBody>
          <a:bodyPr/>
          <a:lstStyle/>
          <a:p>
            <a:pPr>
              <a:defRPr/>
            </a:pPr>
            <a:r>
              <a:rPr lang="en-US"/>
              <a:t>15-</a:t>
            </a:r>
            <a:fld id="{A35CE7EE-B7B8-4202-B387-24BA9EE10D6D}" type="slidenum">
              <a:rPr lang="en-US"/>
              <a:pPr>
                <a:defRPr/>
              </a:pPr>
              <a:t>4</a:t>
            </a:fld>
            <a:endParaRPr lang="en-US"/>
          </a:p>
        </p:txBody>
      </p:sp>
      <p:sp>
        <p:nvSpPr>
          <p:cNvPr id="29700" name="Rectangle 2"/>
          <p:cNvSpPr>
            <a:spLocks noGrp="1" noChangeArrowheads="1"/>
          </p:cNvSpPr>
          <p:nvPr>
            <p:ph type="body" idx="1"/>
          </p:nvPr>
        </p:nvSpPr>
        <p:spPr>
          <a:xfrm>
            <a:off x="328613" y="1941513"/>
            <a:ext cx="8208962" cy="4114800"/>
          </a:xfrm>
        </p:spPr>
        <p:txBody>
          <a:bodyPr/>
          <a:lstStyle/>
          <a:p>
            <a:pPr eaLnBrk="1" hangingPunct="1"/>
            <a:r>
              <a:rPr lang="en-US" dirty="0" smtClean="0"/>
              <a:t>The South in Reconstruction  </a:t>
            </a:r>
          </a:p>
          <a:p>
            <a:pPr lvl="1" eaLnBrk="1" hangingPunct="1"/>
            <a:r>
              <a:rPr lang="en-US" dirty="0" smtClean="0"/>
              <a:t>The Reconstruction Governments</a:t>
            </a:r>
          </a:p>
          <a:p>
            <a:pPr lvl="2" eaLnBrk="1" hangingPunct="1"/>
            <a:r>
              <a:rPr lang="en-US" dirty="0" smtClean="0"/>
              <a:t>Freedmen</a:t>
            </a:r>
          </a:p>
        </p:txBody>
      </p:sp>
      <p:pic>
        <p:nvPicPr>
          <p:cNvPr id="29702" name="Picture 4" descr="chp15p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438400"/>
            <a:ext cx="236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5"/>
          <p:cNvSpPr txBox="1">
            <a:spLocks noChangeArrowheads="1"/>
          </p:cNvSpPr>
          <p:nvPr/>
        </p:nvSpPr>
        <p:spPr bwMode="auto">
          <a:xfrm>
            <a:off x="3886200" y="5410200"/>
            <a:ext cx="2819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t>The Louisiana Constitutional Convention, 1868</a:t>
            </a:r>
          </a:p>
        </p:txBody>
      </p:sp>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1795912064"/>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6" name="Slide Number Placeholder 5"/>
          <p:cNvSpPr>
            <a:spLocks noGrp="1"/>
          </p:cNvSpPr>
          <p:nvPr>
            <p:ph type="sldNum" sz="quarter" idx="12"/>
          </p:nvPr>
        </p:nvSpPr>
        <p:spPr/>
        <p:txBody>
          <a:bodyPr/>
          <a:lstStyle/>
          <a:p>
            <a:pPr>
              <a:defRPr/>
            </a:pPr>
            <a:r>
              <a:rPr lang="en-US"/>
              <a:t>15-</a:t>
            </a:r>
            <a:fld id="{BC866F8C-0EF5-44BF-99B8-847DF7C53565}" type="slidenum">
              <a:rPr lang="en-US"/>
              <a:pPr>
                <a:defRPr/>
              </a:pPr>
              <a:t>5</a:t>
            </a:fld>
            <a:endParaRPr lang="en-US"/>
          </a:p>
        </p:txBody>
      </p:sp>
      <p:sp>
        <p:nvSpPr>
          <p:cNvPr id="30724" name="Rectangle 3"/>
          <p:cNvSpPr>
            <a:spLocks noGrp="1" noChangeArrowheads="1"/>
          </p:cNvSpPr>
          <p:nvPr>
            <p:ph type="body" idx="1"/>
          </p:nvPr>
        </p:nvSpPr>
        <p:spPr>
          <a:xfrm>
            <a:off x="328613" y="1941513"/>
            <a:ext cx="8208962" cy="4114800"/>
          </a:xfrm>
        </p:spPr>
        <p:txBody>
          <a:bodyPr/>
          <a:lstStyle/>
          <a:p>
            <a:pPr eaLnBrk="1" hangingPunct="1"/>
            <a:r>
              <a:rPr lang="en-US" smtClean="0"/>
              <a:t>The South in Reconstruction </a:t>
            </a:r>
          </a:p>
          <a:p>
            <a:pPr lvl="1" eaLnBrk="1" hangingPunct="1"/>
            <a:r>
              <a:rPr lang="en-US" smtClean="0"/>
              <a:t>Education</a:t>
            </a:r>
          </a:p>
          <a:p>
            <a:pPr lvl="2" eaLnBrk="1" hangingPunct="1"/>
            <a:r>
              <a:rPr lang="en-US" smtClean="0"/>
              <a:t>Establishment of Black Schools</a:t>
            </a:r>
          </a:p>
        </p:txBody>
      </p:sp>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1697675721"/>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7" name="Slide Number Placeholder 5"/>
          <p:cNvSpPr>
            <a:spLocks noGrp="1"/>
          </p:cNvSpPr>
          <p:nvPr>
            <p:ph type="sldNum" sz="quarter" idx="12"/>
          </p:nvPr>
        </p:nvSpPr>
        <p:spPr/>
        <p:txBody>
          <a:bodyPr/>
          <a:lstStyle/>
          <a:p>
            <a:pPr>
              <a:defRPr/>
            </a:pPr>
            <a:r>
              <a:rPr lang="en-US"/>
              <a:t>15-</a:t>
            </a:r>
            <a:fld id="{B594A797-D07E-4FA5-9110-AFC0812B4EDC}" type="slidenum">
              <a:rPr lang="en-US"/>
              <a:pPr>
                <a:defRPr/>
              </a:pPr>
              <a:t>6</a:t>
            </a:fld>
            <a:endParaRPr lang="en-US"/>
          </a:p>
        </p:txBody>
      </p:sp>
      <p:sp>
        <p:nvSpPr>
          <p:cNvPr id="31748" name="Rectangle 3"/>
          <p:cNvSpPr>
            <a:spLocks noGrp="1" noChangeArrowheads="1"/>
          </p:cNvSpPr>
          <p:nvPr>
            <p:ph type="body" idx="1"/>
          </p:nvPr>
        </p:nvSpPr>
        <p:spPr>
          <a:xfrm>
            <a:off x="328613" y="1941513"/>
            <a:ext cx="8208962" cy="4114800"/>
          </a:xfrm>
        </p:spPr>
        <p:txBody>
          <a:bodyPr/>
          <a:lstStyle/>
          <a:p>
            <a:pPr eaLnBrk="1" hangingPunct="1"/>
            <a:r>
              <a:rPr lang="en-US" dirty="0" smtClean="0"/>
              <a:t>The South in Reconstruction </a:t>
            </a:r>
          </a:p>
          <a:p>
            <a:pPr lvl="1" eaLnBrk="1" hangingPunct="1"/>
            <a:r>
              <a:rPr lang="en-US" dirty="0" smtClean="0"/>
              <a:t>Landownership and Tenancy</a:t>
            </a:r>
          </a:p>
          <a:p>
            <a:pPr lvl="2" eaLnBrk="1" hangingPunct="1"/>
            <a:r>
              <a:rPr lang="en-US" dirty="0" smtClean="0"/>
              <a:t>Land Reform Thwarted</a:t>
            </a:r>
          </a:p>
        </p:txBody>
      </p:sp>
      <p:sp>
        <p:nvSpPr>
          <p:cNvPr id="31749" name="WordArt 4"/>
          <p:cNvSpPr>
            <a:spLocks noChangeArrowheads="1" noChangeShapeType="1" noTextEdit="1"/>
          </p:cNvSpPr>
          <p:nvPr/>
        </p:nvSpPr>
        <p:spPr bwMode="auto">
          <a:xfrm>
            <a:off x="2057400" y="4343400"/>
            <a:ext cx="5791200" cy="700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a:solidFill>
                  <a:schemeClr val="tx2">
                    <a:lumMod val="60000"/>
                    <a:lumOff val="40000"/>
                  </a:schemeClr>
                </a:solidFill>
                <a:effectLst>
                  <a:outerShdw dist="45791" dir="3378596" algn="ctr" rotWithShape="0">
                    <a:srgbClr val="4D4D4D"/>
                  </a:outerShdw>
                </a:effectLst>
                <a:latin typeface="Arial Black"/>
              </a:rPr>
              <a:t>40 acres and a mule...?</a:t>
            </a:r>
          </a:p>
        </p:txBody>
      </p:sp>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4262410428"/>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6" name="Slide Number Placeholder 5"/>
          <p:cNvSpPr>
            <a:spLocks noGrp="1"/>
          </p:cNvSpPr>
          <p:nvPr>
            <p:ph type="sldNum" sz="quarter" idx="12"/>
          </p:nvPr>
        </p:nvSpPr>
        <p:spPr/>
        <p:txBody>
          <a:bodyPr/>
          <a:lstStyle/>
          <a:p>
            <a:pPr>
              <a:defRPr/>
            </a:pPr>
            <a:r>
              <a:rPr lang="en-US"/>
              <a:t>15-</a:t>
            </a:r>
            <a:fld id="{F137D956-2B36-4267-9682-A5163A599C87}" type="slidenum">
              <a:rPr lang="en-US"/>
              <a:pPr>
                <a:defRPr/>
              </a:pPr>
              <a:t>7</a:t>
            </a:fld>
            <a:endParaRPr lang="en-US"/>
          </a:p>
        </p:txBody>
      </p:sp>
      <p:sp>
        <p:nvSpPr>
          <p:cNvPr id="32772" name="Rectangle 2"/>
          <p:cNvSpPr>
            <a:spLocks noGrp="1" noChangeArrowheads="1"/>
          </p:cNvSpPr>
          <p:nvPr>
            <p:ph type="body" idx="1"/>
          </p:nvPr>
        </p:nvSpPr>
        <p:spPr>
          <a:xfrm>
            <a:off x="328613" y="1941513"/>
            <a:ext cx="8208962" cy="4114800"/>
          </a:xfrm>
        </p:spPr>
        <p:txBody>
          <a:bodyPr/>
          <a:lstStyle/>
          <a:p>
            <a:pPr eaLnBrk="1" hangingPunct="1"/>
            <a:r>
              <a:rPr lang="en-US" smtClean="0"/>
              <a:t>The South in Reconstruction </a:t>
            </a:r>
          </a:p>
          <a:p>
            <a:pPr lvl="1" eaLnBrk="1" hangingPunct="1"/>
            <a:r>
              <a:rPr lang="en-US" smtClean="0"/>
              <a:t>Landownership and Tenancy</a:t>
            </a:r>
          </a:p>
          <a:p>
            <a:pPr lvl="2" eaLnBrk="1" hangingPunct="1"/>
            <a:r>
              <a:rPr lang="en-US" smtClean="0"/>
              <a:t>Land Reform Thwarted</a:t>
            </a:r>
          </a:p>
          <a:p>
            <a:pPr lvl="2" eaLnBrk="1" hangingPunct="1"/>
            <a:r>
              <a:rPr lang="en-US" smtClean="0"/>
              <a:t>Rapid Growth of Sharecropping</a:t>
            </a:r>
          </a:p>
        </p:txBody>
      </p:sp>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3847339884"/>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6" name="Slide Number Placeholder 5"/>
          <p:cNvSpPr>
            <a:spLocks noGrp="1"/>
          </p:cNvSpPr>
          <p:nvPr>
            <p:ph type="sldNum" sz="quarter" idx="12"/>
          </p:nvPr>
        </p:nvSpPr>
        <p:spPr/>
        <p:txBody>
          <a:bodyPr/>
          <a:lstStyle/>
          <a:p>
            <a:pPr>
              <a:defRPr/>
            </a:pPr>
            <a:r>
              <a:rPr lang="en-US"/>
              <a:t>15-</a:t>
            </a:r>
            <a:fld id="{B09CBBD7-62EB-4565-A224-5178AEBB5912}" type="slidenum">
              <a:rPr lang="en-US"/>
              <a:pPr>
                <a:defRPr/>
              </a:pPr>
              <a:t>8</a:t>
            </a:fld>
            <a:endParaRPr lang="en-US"/>
          </a:p>
        </p:txBody>
      </p:sp>
      <p:sp>
        <p:nvSpPr>
          <p:cNvPr id="46084" name="Rectangle 3"/>
          <p:cNvSpPr>
            <a:spLocks noGrp="1" noChangeArrowheads="1"/>
          </p:cNvSpPr>
          <p:nvPr>
            <p:ph type="body" idx="1"/>
          </p:nvPr>
        </p:nvSpPr>
        <p:spPr>
          <a:xfrm>
            <a:off x="328613" y="1941513"/>
            <a:ext cx="8208962" cy="4114800"/>
          </a:xfrm>
        </p:spPr>
        <p:txBody>
          <a:bodyPr/>
          <a:lstStyle/>
          <a:p>
            <a:pPr eaLnBrk="1" hangingPunct="1"/>
            <a:r>
              <a:rPr lang="en-US" smtClean="0"/>
              <a:t>The Abandonment of Reconstruction  </a:t>
            </a:r>
          </a:p>
          <a:p>
            <a:pPr lvl="1" eaLnBrk="1" hangingPunct="1"/>
            <a:r>
              <a:rPr lang="en-US" smtClean="0"/>
              <a:t>Waning Northern Commitment</a:t>
            </a:r>
          </a:p>
          <a:p>
            <a:pPr lvl="2" eaLnBrk="1" hangingPunct="1"/>
            <a:r>
              <a:rPr lang="en-US" smtClean="0"/>
              <a:t>Flagging Interest in Civil Rights</a:t>
            </a:r>
          </a:p>
        </p:txBody>
      </p:sp>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2460891082"/>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Copyright </a:t>
            </a:r>
            <a:r>
              <a:rPr lang="en-US" sz="1200" smtClean="0">
                <a:cs typeface="Times New Roman" pitchFamily="18" charset="0"/>
              </a:rPr>
              <a:t>©</a:t>
            </a:r>
            <a:r>
              <a:rPr lang="en-US" sz="1200" smtClean="0"/>
              <a:t>2004 by the McGraw-Hill Companies, Inc.</a:t>
            </a:r>
          </a:p>
          <a:p>
            <a:pPr eaLnBrk="1" hangingPunct="1"/>
            <a:endParaRPr lang="en-US" sz="1400" smtClean="0">
              <a:latin typeface="Arial" pitchFamily="34" charset="0"/>
            </a:endParaRPr>
          </a:p>
        </p:txBody>
      </p:sp>
      <p:sp>
        <p:nvSpPr>
          <p:cNvPr id="7" name="Slide Number Placeholder 5"/>
          <p:cNvSpPr>
            <a:spLocks noGrp="1"/>
          </p:cNvSpPr>
          <p:nvPr>
            <p:ph type="sldNum" sz="quarter" idx="12"/>
          </p:nvPr>
        </p:nvSpPr>
        <p:spPr/>
        <p:txBody>
          <a:bodyPr/>
          <a:lstStyle/>
          <a:p>
            <a:pPr>
              <a:defRPr/>
            </a:pPr>
            <a:r>
              <a:rPr lang="en-US"/>
              <a:t>15-</a:t>
            </a:r>
            <a:fld id="{D4678D37-CDD3-4B53-9B2D-4781205A9404}" type="slidenum">
              <a:rPr lang="en-US"/>
              <a:pPr>
                <a:defRPr/>
              </a:pPr>
              <a:t>9</a:t>
            </a:fld>
            <a:endParaRPr lang="en-US"/>
          </a:p>
        </p:txBody>
      </p:sp>
      <p:sp>
        <p:nvSpPr>
          <p:cNvPr id="45060" name="Rectangle 3"/>
          <p:cNvSpPr>
            <a:spLocks noGrp="1" noChangeArrowheads="1"/>
          </p:cNvSpPr>
          <p:nvPr>
            <p:ph type="body" idx="1"/>
          </p:nvPr>
        </p:nvSpPr>
        <p:spPr>
          <a:xfrm>
            <a:off x="328613" y="1941513"/>
            <a:ext cx="8208962" cy="4114800"/>
          </a:xfrm>
        </p:spPr>
        <p:txBody>
          <a:bodyPr/>
          <a:lstStyle/>
          <a:p>
            <a:pPr eaLnBrk="1" hangingPunct="1"/>
            <a:r>
              <a:rPr lang="en-US" smtClean="0"/>
              <a:t>The Abandonment of Reconstruction  </a:t>
            </a:r>
          </a:p>
          <a:p>
            <a:pPr lvl="1" eaLnBrk="1" hangingPunct="1"/>
            <a:r>
              <a:rPr lang="en-US" smtClean="0"/>
              <a:t>The Southern States “Redeemed”</a:t>
            </a:r>
          </a:p>
          <a:p>
            <a:pPr lvl="2" eaLnBrk="1" hangingPunct="1"/>
            <a:r>
              <a:rPr lang="en-US" smtClean="0"/>
              <a:t>Ku Klux Klan</a:t>
            </a:r>
          </a:p>
        </p:txBody>
      </p:sp>
      <p:pic>
        <p:nvPicPr>
          <p:cNvPr id="45062" name="Picture 8" descr="ku_klu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05200"/>
            <a:ext cx="44958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b="1" dirty="0" smtClean="0"/>
              <a:t>Reconstruction and the New South</a:t>
            </a:r>
            <a:endParaRPr lang="en-US" dirty="0"/>
          </a:p>
        </p:txBody>
      </p:sp>
    </p:spTree>
    <p:extLst>
      <p:ext uri="{BB962C8B-B14F-4D97-AF65-F5344CB8AC3E}">
        <p14:creationId xmlns:p14="http://schemas.microsoft.com/office/powerpoint/2010/main" val="621803880"/>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3589</Words>
  <Application>Microsoft Office PowerPoint</Application>
  <PresentationFormat>On-screen Show (4:3)</PresentationFormat>
  <Paragraphs>386</Paragraphs>
  <Slides>35</Slides>
  <Notes>30</Notes>
  <HiddenSlides>6</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Civil Rights Movement</vt:lpstr>
      <vt:lpstr>Reconstruction and the New South</vt:lpstr>
      <vt:lpstr>Reconstruction and the New South</vt:lpstr>
      <vt:lpstr>Reconstruction and the New South</vt:lpstr>
      <vt:lpstr>Reconstruction and the New South</vt:lpstr>
      <vt:lpstr>Reconstruction and the New South</vt:lpstr>
      <vt:lpstr>Reconstruction and the New South</vt:lpstr>
      <vt:lpstr>Reconstruction and the New South</vt:lpstr>
      <vt:lpstr>Reconstruction and the New South</vt:lpstr>
      <vt:lpstr>Reconstruction and the New South</vt:lpstr>
      <vt:lpstr>Reconstruction and the New South</vt:lpstr>
      <vt:lpstr>Reconstruction and the New South</vt:lpstr>
      <vt:lpstr>Reconstruction and the New South</vt:lpstr>
      <vt:lpstr>Reconstruction and the New South</vt:lpstr>
      <vt:lpstr>Reconstruction and the New South</vt:lpstr>
      <vt:lpstr>IV. Violence Against Blacks</vt:lpstr>
      <vt:lpstr>III. W.E.B. Du Bois</vt:lpstr>
      <vt:lpstr>Progressive Reform (1903)</vt:lpstr>
      <vt:lpstr>Progressive Reform (1903)</vt:lpstr>
      <vt:lpstr>I.  Great Migration</vt:lpstr>
      <vt:lpstr> II.  GM Causes Racial Unrest</vt:lpstr>
      <vt:lpstr>World War I Era</vt:lpstr>
      <vt:lpstr>PowerPoint Presentation</vt:lpstr>
      <vt:lpstr>III. Marcus Garvey</vt:lpstr>
      <vt:lpstr>World War I Era</vt:lpstr>
      <vt:lpstr>New Deal Era (1930s)</vt:lpstr>
      <vt:lpstr>PowerPoint Presentation</vt:lpstr>
      <vt:lpstr>PowerPoint Presentation</vt:lpstr>
      <vt:lpstr>PowerPoint Presentation</vt:lpstr>
      <vt:lpstr>PowerPoint Presentation</vt:lpstr>
      <vt:lpstr>The Rise of Civil Rights Movement</vt:lpstr>
      <vt:lpstr>The Rise of Civil Rights Movement</vt:lpstr>
      <vt:lpstr>The Rise of Civil Rights Movement</vt:lpstr>
      <vt:lpstr>The Rise of Civil Rights Movement</vt:lpstr>
      <vt:lpstr>The Rise of Civil Rights Movement</vt:lpstr>
    </vt:vector>
  </TitlesOfParts>
  <Company>SDIRC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vanbrimmerk</dc:creator>
  <cp:lastModifiedBy>vanbrimmerk</cp:lastModifiedBy>
  <cp:revision>23</cp:revision>
  <cp:lastPrinted>2012-11-27T15:17:48Z</cp:lastPrinted>
  <dcterms:created xsi:type="dcterms:W3CDTF">2011-11-30T13:29:50Z</dcterms:created>
  <dcterms:modified xsi:type="dcterms:W3CDTF">2012-12-12T18:58:29Z</dcterms:modified>
</cp:coreProperties>
</file>