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258" r:id="rId3"/>
    <p:sldId id="259" r:id="rId4"/>
    <p:sldId id="260" r:id="rId5"/>
    <p:sldId id="261" r:id="rId6"/>
    <p:sldId id="262" r:id="rId7"/>
    <p:sldId id="263" r:id="rId8"/>
    <p:sldId id="264" r:id="rId9"/>
    <p:sldId id="314" r:id="rId10"/>
    <p:sldId id="265" r:id="rId11"/>
    <p:sldId id="266" r:id="rId12"/>
    <p:sldId id="322" r:id="rId13"/>
    <p:sldId id="267" r:id="rId14"/>
    <p:sldId id="268" r:id="rId15"/>
    <p:sldId id="319" r:id="rId16"/>
    <p:sldId id="269" r:id="rId17"/>
    <p:sldId id="270" r:id="rId18"/>
    <p:sldId id="271" r:id="rId19"/>
    <p:sldId id="272" r:id="rId20"/>
    <p:sldId id="273" r:id="rId21"/>
    <p:sldId id="274" r:id="rId22"/>
    <p:sldId id="278" r:id="rId23"/>
    <p:sldId id="315" r:id="rId24"/>
    <p:sldId id="275" r:id="rId25"/>
    <p:sldId id="276" r:id="rId26"/>
    <p:sldId id="277" r:id="rId27"/>
    <p:sldId id="308" r:id="rId28"/>
    <p:sldId id="309" r:id="rId29"/>
    <p:sldId id="320" r:id="rId30"/>
    <p:sldId id="310" r:id="rId31"/>
    <p:sldId id="311" r:id="rId32"/>
    <p:sldId id="312" r:id="rId33"/>
    <p:sldId id="313" r:id="rId34"/>
    <p:sldId id="330" r:id="rId35"/>
    <p:sldId id="331" r:id="rId36"/>
    <p:sldId id="332" r:id="rId37"/>
    <p:sldId id="321" r:id="rId38"/>
    <p:sldId id="279" r:id="rId39"/>
    <p:sldId id="324" r:id="rId40"/>
    <p:sldId id="325" r:id="rId41"/>
    <p:sldId id="326" r:id="rId42"/>
    <p:sldId id="327" r:id="rId43"/>
    <p:sldId id="328" r:id="rId44"/>
    <p:sldId id="329" r:id="rId45"/>
    <p:sldId id="333" r:id="rId46"/>
    <p:sldId id="323" r:id="rId47"/>
    <p:sldId id="316" r:id="rId48"/>
    <p:sldId id="280" r:id="rId49"/>
    <p:sldId id="281" r:id="rId50"/>
    <p:sldId id="282" r:id="rId51"/>
    <p:sldId id="283" r:id="rId52"/>
    <p:sldId id="284" r:id="rId53"/>
    <p:sldId id="285" r:id="rId54"/>
    <p:sldId id="287" r:id="rId55"/>
    <p:sldId id="288" r:id="rId56"/>
    <p:sldId id="289" r:id="rId57"/>
    <p:sldId id="290" r:id="rId58"/>
    <p:sldId id="317" r:id="rId59"/>
    <p:sldId id="291" r:id="rId60"/>
    <p:sldId id="292" r:id="rId61"/>
    <p:sldId id="293" r:id="rId62"/>
    <p:sldId id="294" r:id="rId63"/>
    <p:sldId id="295" r:id="rId64"/>
    <p:sldId id="306" r:id="rId65"/>
    <p:sldId id="318" r:id="rId66"/>
    <p:sldId id="296" r:id="rId67"/>
    <p:sldId id="297" r:id="rId68"/>
    <p:sldId id="300" r:id="rId69"/>
    <p:sldId id="301" r:id="rId70"/>
    <p:sldId id="302" r:id="rId71"/>
    <p:sldId id="303" r:id="rId72"/>
    <p:sldId id="304" r:id="rId73"/>
    <p:sldId id="305" r:id="rId74"/>
    <p:sldId id="33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36" autoAdjust="0"/>
  </p:normalViewPr>
  <p:slideViewPr>
    <p:cSldViewPr>
      <p:cViewPr varScale="1">
        <p:scale>
          <a:sx n="65" d="100"/>
          <a:sy n="65" d="100"/>
        </p:scale>
        <p:origin x="7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F9266-8F68-49E2-8F52-CFA2CF763E66}" type="datetimeFigureOut">
              <a:rPr lang="en-US" smtClean="0"/>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5E28F-6A88-42F9-8148-6D9A0C07D24A}" type="slidenum">
              <a:rPr lang="en-US" smtClean="0"/>
              <a:t>‹#›</a:t>
            </a:fld>
            <a:endParaRPr lang="en-US"/>
          </a:p>
        </p:txBody>
      </p:sp>
    </p:spTree>
    <p:extLst>
      <p:ext uri="{BB962C8B-B14F-4D97-AF65-F5344CB8AC3E}">
        <p14:creationId xmlns:p14="http://schemas.microsoft.com/office/powerpoint/2010/main" val="28473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1</a:t>
            </a:fld>
            <a:endParaRPr lang="en-US"/>
          </a:p>
        </p:txBody>
      </p:sp>
    </p:spTree>
    <p:extLst>
      <p:ext uri="{BB962C8B-B14F-4D97-AF65-F5344CB8AC3E}">
        <p14:creationId xmlns:p14="http://schemas.microsoft.com/office/powerpoint/2010/main" val="154690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Fight for Freedom folks: Join the war with Allies and fight for the freedom of people from </a:t>
            </a:r>
            <a:r>
              <a:rPr lang="en-US" dirty="0" err="1" smtClean="0"/>
              <a:t>Hilter’s</a:t>
            </a:r>
            <a:r>
              <a:rPr lang="en-US" dirty="0" smtClean="0"/>
              <a:t> oppression.</a:t>
            </a:r>
          </a:p>
          <a:p>
            <a:endParaRPr lang="en-US" dirty="0" smtClean="0"/>
          </a:p>
          <a:p>
            <a:r>
              <a:rPr lang="en-US" dirty="0" smtClean="0"/>
              <a:t>America First: Stay neutral. Worry about America first, not other people halfway around the world. Isolationists</a:t>
            </a: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30A478-0F8C-496C-B439-2F41BCC3796F}" type="slidenum">
              <a:rPr lang="en-US" smtClean="0"/>
              <a:pPr eaLnBrk="1" hangingPunct="1"/>
              <a:t>11</a:t>
            </a:fld>
            <a:endParaRPr lang="en-US" smtClean="0"/>
          </a:p>
        </p:txBody>
      </p:sp>
    </p:spTree>
    <p:extLst>
      <p:ext uri="{BB962C8B-B14F-4D97-AF65-F5344CB8AC3E}">
        <p14:creationId xmlns:p14="http://schemas.microsoft.com/office/powerpoint/2010/main" val="1982425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Lend-Lease Act: Allies ran out of $$ to use to buy supplies, so we institute lend-lease. Allows US to supply allies through “loaning” them supplies or “leasing” them ships, tanks, etc.</a:t>
            </a:r>
          </a:p>
          <a:p>
            <a:endParaRPr lang="en-US" dirty="0" smtClean="0"/>
          </a:p>
          <a:p>
            <a:r>
              <a:rPr lang="en-US" dirty="0" smtClean="0"/>
              <a:t>FDR said aiding allies was vital to the defense of democracy and freedom and Lend-Lease Act would be available to any country fighting for those ideas. 80% of Americans approve of this in 1940. </a:t>
            </a:r>
          </a:p>
          <a:p>
            <a:endParaRPr lang="en-US" dirty="0" smtClean="0"/>
          </a:p>
          <a:p>
            <a:r>
              <a:rPr lang="en-US" dirty="0" smtClean="0"/>
              <a:t>Lend-Lease extended to Soviets when Germany invades them (see, can’t trust Hitler!)</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C0F16D-A5DE-4D5A-84FC-C9F4C724F713}" type="slidenum">
              <a:rPr lang="en-US" smtClean="0"/>
              <a:pPr eaLnBrk="1" hangingPunct="1"/>
              <a:t>13</a:t>
            </a:fld>
            <a:endParaRPr lang="en-US" smtClean="0"/>
          </a:p>
        </p:txBody>
      </p:sp>
    </p:spTree>
    <p:extLst>
      <p:ext uri="{BB962C8B-B14F-4D97-AF65-F5344CB8AC3E}">
        <p14:creationId xmlns:p14="http://schemas.microsoft.com/office/powerpoint/2010/main" val="59605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Atlantic Charter: list of war aims put together by US and Britain. Roadmap to post-war world: disarmament, self-determination, cooperation economically,</a:t>
            </a:r>
            <a:r>
              <a:rPr lang="en-US" baseline="0" dirty="0" smtClean="0"/>
              <a:t> </a:t>
            </a:r>
            <a:r>
              <a:rPr lang="en-US" dirty="0" smtClean="0"/>
              <a:t>freedom of the seas and the United Nations. Very similar to Wilson’s 14 Point Plan at end of WW2</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57278A-E7A5-47D2-A531-3A1E618D5FD5}" type="slidenum">
              <a:rPr lang="en-US" smtClean="0"/>
              <a:pPr eaLnBrk="1" hangingPunct="1"/>
              <a:t>14</a:t>
            </a:fld>
            <a:endParaRPr lang="en-US" smtClean="0"/>
          </a:p>
        </p:txBody>
      </p:sp>
    </p:spTree>
    <p:extLst>
      <p:ext uri="{BB962C8B-B14F-4D97-AF65-F5344CB8AC3E}">
        <p14:creationId xmlns:p14="http://schemas.microsoft.com/office/powerpoint/2010/main" val="222375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16</a:t>
            </a:fld>
            <a:endParaRPr lang="en-US"/>
          </a:p>
        </p:txBody>
      </p:sp>
    </p:spTree>
    <p:extLst>
      <p:ext uri="{BB962C8B-B14F-4D97-AF65-F5344CB8AC3E}">
        <p14:creationId xmlns:p14="http://schemas.microsoft.com/office/powerpoint/2010/main" val="149918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Embargo: means we stop dealing with them economically.</a:t>
            </a:r>
          </a:p>
          <a:p>
            <a:endParaRPr lang="en-US" smtClean="0"/>
          </a:p>
          <a:p>
            <a:r>
              <a:rPr lang="en-US" smtClean="0"/>
              <a:t>Oil, iron, etc., are known as strategic materials because they could be used to wage war. We also freeze Japanese $$ in the US so they couldn’t use it to fight against Brits/Chinese.</a:t>
            </a:r>
          </a:p>
          <a:p>
            <a:endParaRPr lang="en-US" smtClean="0"/>
          </a:p>
          <a:p>
            <a:r>
              <a:rPr lang="en-US" smtClean="0"/>
              <a:t>Pisses off Japanese royally.</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81D653-7846-4B96-BBE1-A037BCC3891F}" type="slidenum">
              <a:rPr lang="en-US" smtClean="0"/>
              <a:pPr eaLnBrk="1" hangingPunct="1"/>
              <a:t>17</a:t>
            </a:fld>
            <a:endParaRPr lang="en-US" smtClean="0"/>
          </a:p>
        </p:txBody>
      </p:sp>
    </p:spTree>
    <p:extLst>
      <p:ext uri="{BB962C8B-B14F-4D97-AF65-F5344CB8AC3E}">
        <p14:creationId xmlns:p14="http://schemas.microsoft.com/office/powerpoint/2010/main" val="349996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One Dec. 7, 1941, Japanese launch sneak attack against US Naval base at Pearl Harbor, Hawaii. This is the headquarters for the US pacific fleet.</a:t>
            </a:r>
          </a:p>
          <a:p>
            <a:endParaRPr lang="en-US" smtClean="0"/>
          </a:p>
          <a:p>
            <a:r>
              <a:rPr lang="en-US" smtClean="0"/>
              <a:t>Did major damage. But did not take out aircraft carriers, which were out to sea at the time, or the fuel oil tanks. Had they taken out fuel oil tanks, wouldn’t matter what ships/planes remained b/c they wouldn’t be going anywhere.</a:t>
            </a:r>
          </a:p>
          <a:p>
            <a:endParaRPr lang="en-US" smtClean="0"/>
          </a:p>
          <a:p>
            <a:r>
              <a:rPr lang="en-US" smtClean="0"/>
              <a:t>Jap goal: force us to seek peace before even entering war by making it impossible for us to succeed. Didn’t work.</a:t>
            </a:r>
          </a:p>
          <a:p>
            <a:endParaRPr lang="en-US" smtClean="0"/>
          </a:p>
          <a:p>
            <a:r>
              <a:rPr lang="en-US" smtClean="0"/>
              <a:t>This is the event that got us into WW2, joining the Allied Powers.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F3BE5F9-D946-4138-8E47-00DE61314F30}" type="slidenum">
              <a:rPr lang="en-US" smtClean="0"/>
              <a:pPr eaLnBrk="1" hangingPunct="1"/>
              <a:t>18</a:t>
            </a:fld>
            <a:endParaRPr lang="en-US" smtClean="0"/>
          </a:p>
        </p:txBody>
      </p:sp>
    </p:spTree>
    <p:extLst>
      <p:ext uri="{BB962C8B-B14F-4D97-AF65-F5344CB8AC3E}">
        <p14:creationId xmlns:p14="http://schemas.microsoft.com/office/powerpoint/2010/main" val="2829666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19</a:t>
            </a:fld>
            <a:endParaRPr lang="en-US"/>
          </a:p>
        </p:txBody>
      </p:sp>
    </p:spTree>
    <p:extLst>
      <p:ext uri="{BB962C8B-B14F-4D97-AF65-F5344CB8AC3E}">
        <p14:creationId xmlns:p14="http://schemas.microsoft.com/office/powerpoint/2010/main" val="4261820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20</a:t>
            </a:fld>
            <a:endParaRPr lang="en-US"/>
          </a:p>
        </p:txBody>
      </p:sp>
    </p:spTree>
    <p:extLst>
      <p:ext uri="{BB962C8B-B14F-4D97-AF65-F5344CB8AC3E}">
        <p14:creationId xmlns:p14="http://schemas.microsoft.com/office/powerpoint/2010/main" val="898035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21</a:t>
            </a:fld>
            <a:endParaRPr lang="en-US"/>
          </a:p>
        </p:txBody>
      </p:sp>
    </p:spTree>
    <p:extLst>
      <p:ext uri="{BB962C8B-B14F-4D97-AF65-F5344CB8AC3E}">
        <p14:creationId xmlns:p14="http://schemas.microsoft.com/office/powerpoint/2010/main" val="2725873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22</a:t>
            </a:fld>
            <a:endParaRPr lang="en-US"/>
          </a:p>
        </p:txBody>
      </p:sp>
    </p:spTree>
    <p:extLst>
      <p:ext uri="{BB962C8B-B14F-4D97-AF65-F5344CB8AC3E}">
        <p14:creationId xmlns:p14="http://schemas.microsoft.com/office/powerpoint/2010/main" val="7688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Treaty of Versailles from WW1 was much too harsh on Germany. Remember, they were forced to pay $33 billion in reparations and to sign the war guilt clause, in which they had to accept full and sole responsibility for starting WW1. This, especially, was a psychological hit and would leave the Germans looking for a way to prove their worth to their enemies in the future.</a:t>
            </a:r>
          </a:p>
          <a:p>
            <a:endParaRPr lang="en-US" smtClean="0"/>
          </a:p>
          <a:p>
            <a:r>
              <a:rPr lang="en-US" smtClean="0"/>
              <a:t>Hitler came along in the 1930s and told them exactly what they wanted to hear: WW1 was not Germany’s fault and that the people should be proud of their German heritage, not ashamed. Coupled with the Great Depression, Hitler’s ideas sold well to German people. Hitler used Jews as the scapegoat for all Germany’s problems – it was their fault as well.</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F47100-00F0-49DA-8EDC-802B84B2F711}" type="slidenum">
              <a:rPr lang="en-US" smtClean="0"/>
              <a:pPr eaLnBrk="1" hangingPunct="1"/>
              <a:t>2</a:t>
            </a:fld>
            <a:endParaRPr lang="en-US" smtClean="0"/>
          </a:p>
        </p:txBody>
      </p:sp>
    </p:spTree>
    <p:extLst>
      <p:ext uri="{BB962C8B-B14F-4D97-AF65-F5344CB8AC3E}">
        <p14:creationId xmlns:p14="http://schemas.microsoft.com/office/powerpoint/2010/main" val="93717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24</a:t>
            </a:fld>
            <a:endParaRPr lang="en-US"/>
          </a:p>
        </p:txBody>
      </p:sp>
    </p:spTree>
    <p:extLst>
      <p:ext uri="{BB962C8B-B14F-4D97-AF65-F5344CB8AC3E}">
        <p14:creationId xmlns:p14="http://schemas.microsoft.com/office/powerpoint/2010/main" val="3914694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25</a:t>
            </a:fld>
            <a:endParaRPr lang="en-US"/>
          </a:p>
        </p:txBody>
      </p:sp>
    </p:spTree>
    <p:extLst>
      <p:ext uri="{BB962C8B-B14F-4D97-AF65-F5344CB8AC3E}">
        <p14:creationId xmlns:p14="http://schemas.microsoft.com/office/powerpoint/2010/main" val="48991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26</a:t>
            </a:fld>
            <a:endParaRPr lang="en-US"/>
          </a:p>
        </p:txBody>
      </p:sp>
    </p:spTree>
    <p:extLst>
      <p:ext uri="{BB962C8B-B14F-4D97-AF65-F5344CB8AC3E}">
        <p14:creationId xmlns:p14="http://schemas.microsoft.com/office/powerpoint/2010/main" val="853752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WPB: controlled war production and coordinated all private companies that were prodcuing war goods. Set production goals, told factories what they were making, made sure raw materials got to where they needed to be.</a:t>
            </a:r>
          </a:p>
          <a:p>
            <a:endParaRPr lang="en-US" altLang="en-US" smtClean="0"/>
          </a:p>
          <a:p>
            <a:r>
              <a:rPr lang="en-US" altLang="en-US" smtClean="0"/>
              <a:t>Labor unions agreed to not strike during war, hoping their cooperation would gain favor later from the gov’t when disputes arose.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CEB5EB-2F93-4FB1-881B-EE7381461454}" type="slidenum">
              <a:rPr lang="en-US" altLang="en-US" smtClean="0"/>
              <a:pPr eaLnBrk="1" hangingPunct="1"/>
              <a:t>27</a:t>
            </a:fld>
            <a:endParaRPr lang="en-US" altLang="en-US" smtClean="0"/>
          </a:p>
        </p:txBody>
      </p:sp>
    </p:spTree>
    <p:extLst>
      <p:ext uri="{BB962C8B-B14F-4D97-AF65-F5344CB8AC3E}">
        <p14:creationId xmlns:p14="http://schemas.microsoft.com/office/powerpoint/2010/main" val="1093155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Selective Service Act: known commonly as the draft. There had been two drafts prior (Civil War and WW1), but never in peace time. FDR started it in 1940, knowing that eventually we would be forced into war.</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D0DB3-F239-417E-B9F4-731DE9CEB5BA}" type="slidenum">
              <a:rPr lang="en-US" altLang="en-US" smtClean="0"/>
              <a:pPr eaLnBrk="1" hangingPunct="1"/>
              <a:t>28</a:t>
            </a:fld>
            <a:endParaRPr lang="en-US" altLang="en-US" smtClean="0"/>
          </a:p>
        </p:txBody>
      </p:sp>
    </p:spTree>
    <p:extLst>
      <p:ext uri="{BB962C8B-B14F-4D97-AF65-F5344CB8AC3E}">
        <p14:creationId xmlns:p14="http://schemas.microsoft.com/office/powerpoint/2010/main" val="3829955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Rationing: making available only limited quantities of essential things b/c it needed to go mostly to the war front for soldiers and the military.</a:t>
            </a:r>
          </a:p>
          <a:p>
            <a:endParaRPr lang="en-US" altLang="en-US" smtClean="0"/>
          </a:p>
          <a:p>
            <a:r>
              <a:rPr lang="en-US" altLang="en-US" smtClean="0"/>
              <a:t>Victory gardens: grow your own veggies so more available to soldiers.</a:t>
            </a:r>
          </a:p>
          <a:p>
            <a:endParaRPr lang="en-US" altLang="en-US" smtClean="0"/>
          </a:p>
          <a:p>
            <a:r>
              <a:rPr lang="en-US" altLang="en-US" smtClean="0"/>
              <a:t>Women in workforce: No surprise, just like WW1, women go to work to take up slack left by men leaving for war.</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883D60-9903-476E-9B24-C7C024B5C322}" type="slidenum">
              <a:rPr lang="en-US" altLang="en-US" smtClean="0"/>
              <a:pPr eaLnBrk="1" hangingPunct="1"/>
              <a:t>30</a:t>
            </a:fld>
            <a:endParaRPr lang="en-US" altLang="en-US" smtClean="0"/>
          </a:p>
        </p:txBody>
      </p:sp>
    </p:spTree>
    <p:extLst>
      <p:ext uri="{BB962C8B-B14F-4D97-AF65-F5344CB8AC3E}">
        <p14:creationId xmlns:p14="http://schemas.microsoft.com/office/powerpoint/2010/main" val="2064720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31</a:t>
            </a:fld>
            <a:endParaRPr lang="en-US"/>
          </a:p>
        </p:txBody>
      </p:sp>
    </p:spTree>
    <p:extLst>
      <p:ext uri="{BB962C8B-B14F-4D97-AF65-F5344CB8AC3E}">
        <p14:creationId xmlns:p14="http://schemas.microsoft.com/office/powerpoint/2010/main" val="1487012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African American goals.</a:t>
            </a:r>
          </a:p>
          <a:p>
            <a:endParaRPr lang="en-US" altLang="en-US" smtClean="0"/>
          </a:p>
          <a:p>
            <a:r>
              <a:rPr lang="en-US" altLang="en-US" smtClean="0"/>
              <a:t>FEPC: got gov’t to agree to outlaw racial discrimination for GOVERNMENT jobs ONLY. </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80A125-9D15-46AA-AC97-7D7B6AC7385A}" type="slidenum">
              <a:rPr lang="en-US" altLang="en-US" smtClean="0"/>
              <a:pPr eaLnBrk="1" hangingPunct="1"/>
              <a:t>32</a:t>
            </a:fld>
            <a:endParaRPr lang="en-US" altLang="en-US" smtClean="0"/>
          </a:p>
        </p:txBody>
      </p:sp>
    </p:spTree>
    <p:extLst>
      <p:ext uri="{BB962C8B-B14F-4D97-AF65-F5344CB8AC3E}">
        <p14:creationId xmlns:p14="http://schemas.microsoft.com/office/powerpoint/2010/main" val="4153807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spring of 1942, Gov’t authorizes the “relocation” of Japanese Americans from the west coast. Argued they might be loyal to the Japanese and be acting as spies. </a:t>
            </a:r>
          </a:p>
          <a:p>
            <a:endParaRPr lang="en-US" altLang="en-US" smtClean="0"/>
          </a:p>
          <a:p>
            <a:r>
              <a:rPr lang="en-US" altLang="en-US" smtClean="0"/>
              <a:t>Issei: born in japan, immigrated here. </a:t>
            </a:r>
          </a:p>
          <a:p>
            <a:r>
              <a:rPr lang="en-US" altLang="en-US" smtClean="0"/>
              <a:t>Nisei: born American citizens, but still of japanese heritage.</a:t>
            </a:r>
          </a:p>
          <a:p>
            <a:endParaRPr lang="en-US" altLang="en-US" smtClean="0"/>
          </a:p>
          <a:p>
            <a:r>
              <a:rPr lang="en-US" altLang="en-US" smtClean="0"/>
              <a:t>120,000 jap-americans sent to 10 camps for duration of war.</a:t>
            </a:r>
          </a:p>
          <a:p>
            <a:endParaRPr lang="en-US" altLang="en-US" smtClean="0"/>
          </a:p>
          <a:p>
            <a:r>
              <a:rPr lang="en-US" altLang="en-US" smtClean="0"/>
              <a:t>Kurematsu v. United States: Supreme Court case brought against gov’t arguing relocation of american citizens against the Constitution. Supreme Court upholds relocation, saying extraordinary measures can be taken during times of war to secure the safety of America.</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55ADC6-E922-4108-8867-7F6FAA6EA422}" type="slidenum">
              <a:rPr lang="en-US" altLang="en-US" smtClean="0"/>
              <a:pPr eaLnBrk="1" hangingPunct="1"/>
              <a:t>33</a:t>
            </a:fld>
            <a:endParaRPr lang="en-US" altLang="en-US" smtClean="0"/>
          </a:p>
        </p:txBody>
      </p:sp>
    </p:spTree>
    <p:extLst>
      <p:ext uri="{BB962C8B-B14F-4D97-AF65-F5344CB8AC3E}">
        <p14:creationId xmlns:p14="http://schemas.microsoft.com/office/powerpoint/2010/main" val="3970881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38</a:t>
            </a:fld>
            <a:endParaRPr lang="en-US"/>
          </a:p>
        </p:txBody>
      </p:sp>
    </p:spTree>
    <p:extLst>
      <p:ext uri="{BB962C8B-B14F-4D97-AF65-F5344CB8AC3E}">
        <p14:creationId xmlns:p14="http://schemas.microsoft.com/office/powerpoint/2010/main" val="2793868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Fascism arose in all three of the major Axis Power countries: Germany, Italy and Japan. Very much an idea of “Nationalism”</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08FE310-2D00-47B4-94A8-6283097EF415}" type="slidenum">
              <a:rPr lang="en-US" smtClean="0"/>
              <a:pPr eaLnBrk="1" hangingPunct="1"/>
              <a:t>3</a:t>
            </a:fld>
            <a:endParaRPr lang="en-US" smtClean="0"/>
          </a:p>
        </p:txBody>
      </p:sp>
    </p:spTree>
    <p:extLst>
      <p:ext uri="{BB962C8B-B14F-4D97-AF65-F5344CB8AC3E}">
        <p14:creationId xmlns:p14="http://schemas.microsoft.com/office/powerpoint/2010/main" val="2727467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39</a:t>
            </a:fld>
            <a:endParaRPr lang="en-US"/>
          </a:p>
        </p:txBody>
      </p:sp>
    </p:spTree>
    <p:extLst>
      <p:ext uri="{BB962C8B-B14F-4D97-AF65-F5344CB8AC3E}">
        <p14:creationId xmlns:p14="http://schemas.microsoft.com/office/powerpoint/2010/main" val="1424668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shows Great Britain (top) and France (bottom), which is where the Allies would go for the D-Day (Normandy) invasion.</a:t>
            </a:r>
            <a:r>
              <a:rPr lang="en-US" baseline="0" dirty="0" smtClean="0"/>
              <a:t> Normandy is the region of France where the D-Day invasion landed. (went from GB to France across English Channel)</a:t>
            </a:r>
            <a:endParaRPr lang="en-US" dirty="0"/>
          </a:p>
        </p:txBody>
      </p:sp>
      <p:sp>
        <p:nvSpPr>
          <p:cNvPr id="4" name="Slide Number Placeholder 3"/>
          <p:cNvSpPr>
            <a:spLocks noGrp="1"/>
          </p:cNvSpPr>
          <p:nvPr>
            <p:ph type="sldNum" sz="quarter" idx="10"/>
          </p:nvPr>
        </p:nvSpPr>
        <p:spPr/>
        <p:txBody>
          <a:bodyPr/>
          <a:lstStyle/>
          <a:p>
            <a:fld id="{8655E28F-6A88-42F9-8148-6D9A0C07D24A}" type="slidenum">
              <a:rPr lang="en-US" smtClean="0"/>
              <a:t>40</a:t>
            </a:fld>
            <a:endParaRPr lang="en-US"/>
          </a:p>
        </p:txBody>
      </p:sp>
    </p:spTree>
    <p:extLst>
      <p:ext uri="{BB962C8B-B14F-4D97-AF65-F5344CB8AC3E}">
        <p14:creationId xmlns:p14="http://schemas.microsoft.com/office/powerpoint/2010/main" val="2679404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1C9E5C-A95E-4FB9-9BE3-A578C4655E03}" type="slidenum">
              <a:rPr lang="en-US" altLang="en-US" smtClean="0"/>
              <a:pPr eaLnBrk="1" hangingPunct="1"/>
              <a:t>41</a:t>
            </a:fld>
            <a:endParaRPr lang="en-US" alt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960352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this full screen to see more</a:t>
            </a:r>
            <a:r>
              <a:rPr lang="en-US" baseline="0" dirty="0" smtClean="0"/>
              <a:t> pix, maps of D-Day</a:t>
            </a:r>
            <a:endParaRPr lang="en-US" dirty="0"/>
          </a:p>
        </p:txBody>
      </p:sp>
      <p:sp>
        <p:nvSpPr>
          <p:cNvPr id="4" name="Slide Number Placeholder 3"/>
          <p:cNvSpPr>
            <a:spLocks noGrp="1"/>
          </p:cNvSpPr>
          <p:nvPr>
            <p:ph type="sldNum" sz="quarter" idx="10"/>
          </p:nvPr>
        </p:nvSpPr>
        <p:spPr/>
        <p:txBody>
          <a:bodyPr/>
          <a:lstStyle/>
          <a:p>
            <a:fld id="{8655E28F-6A88-42F9-8148-6D9A0C07D24A}" type="slidenum">
              <a:rPr lang="en-US" smtClean="0"/>
              <a:t>42</a:t>
            </a:fld>
            <a:endParaRPr lang="en-US"/>
          </a:p>
        </p:txBody>
      </p:sp>
    </p:spTree>
    <p:extLst>
      <p:ext uri="{BB962C8B-B14F-4D97-AF65-F5344CB8AC3E}">
        <p14:creationId xmlns:p14="http://schemas.microsoft.com/office/powerpoint/2010/main" val="3498701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going south until </a:t>
            </a:r>
            <a:r>
              <a:rPr lang="en-US" dirty="0" err="1" smtClean="0"/>
              <a:t>doolittle</a:t>
            </a:r>
            <a:r>
              <a:rPr lang="en-US" dirty="0" smtClean="0"/>
              <a:t> raid. Feared bombs could kill emperor,</a:t>
            </a:r>
            <a:r>
              <a:rPr lang="en-US" baseline="0" dirty="0" smtClean="0"/>
              <a:t> so went with </a:t>
            </a:r>
            <a:r>
              <a:rPr lang="en-US" baseline="0" dirty="0" err="1" smtClean="0"/>
              <a:t>yamamoto’s</a:t>
            </a:r>
            <a:r>
              <a:rPr lang="en-US" baseline="0" dirty="0" smtClean="0"/>
              <a:t> plan to capture midway and draw rest of US navy into battle where they could be destroyed.</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43</a:t>
            </a:fld>
            <a:endParaRPr lang="en-US"/>
          </a:p>
        </p:txBody>
      </p:sp>
    </p:spTree>
    <p:extLst>
      <p:ext uri="{BB962C8B-B14F-4D97-AF65-F5344CB8AC3E}">
        <p14:creationId xmlns:p14="http://schemas.microsoft.com/office/powerpoint/2010/main" val="4159177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 Point battle for the Pacific. In this battle, the US sank 4 of the 9 aircraft</a:t>
            </a:r>
            <a:r>
              <a:rPr lang="en-US" baseline="0" dirty="0" smtClean="0"/>
              <a:t> carriers in the Japanese navy. This marked the end of Japanese expanding control in the Pacific. From this point forward, US would be pushing Japanese back toward their “home islands”.</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44</a:t>
            </a:fld>
            <a:endParaRPr lang="en-US"/>
          </a:p>
        </p:txBody>
      </p:sp>
    </p:spTree>
    <p:extLst>
      <p:ext uri="{BB962C8B-B14F-4D97-AF65-F5344CB8AC3E}">
        <p14:creationId xmlns:p14="http://schemas.microsoft.com/office/powerpoint/2010/main" val="26203461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46</a:t>
            </a:fld>
            <a:endParaRPr lang="en-US"/>
          </a:p>
        </p:txBody>
      </p:sp>
    </p:spTree>
    <p:extLst>
      <p:ext uri="{BB962C8B-B14F-4D97-AF65-F5344CB8AC3E}">
        <p14:creationId xmlns:p14="http://schemas.microsoft.com/office/powerpoint/2010/main" val="3862941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48</a:t>
            </a:fld>
            <a:endParaRPr lang="en-US"/>
          </a:p>
        </p:txBody>
      </p:sp>
    </p:spTree>
    <p:extLst>
      <p:ext uri="{BB962C8B-B14F-4D97-AF65-F5344CB8AC3E}">
        <p14:creationId xmlns:p14="http://schemas.microsoft.com/office/powerpoint/2010/main" val="25642609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Wanted to start in N. Africa</a:t>
            </a:r>
            <a:r>
              <a:rPr lang="en-US" baseline="0" dirty="0" smtClean="0"/>
              <a:t> because US troops had no experience. N. Africa lightly defended. Nice little scrimmage before the challenge of invading “Fortress Europe”</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49</a:t>
            </a:fld>
            <a:endParaRPr lang="en-US"/>
          </a:p>
        </p:txBody>
      </p:sp>
    </p:spTree>
    <p:extLst>
      <p:ext uri="{BB962C8B-B14F-4D97-AF65-F5344CB8AC3E}">
        <p14:creationId xmlns:p14="http://schemas.microsoft.com/office/powerpoint/2010/main" val="3428378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Convey system: surround</a:t>
            </a:r>
            <a:r>
              <a:rPr lang="en-US" baseline="0" dirty="0" smtClean="0"/>
              <a:t> troop/supply ships with multiple rings of warships. Keeps important stuff safe from </a:t>
            </a:r>
            <a:r>
              <a:rPr lang="en-US" baseline="0" dirty="0" err="1" smtClean="0"/>
              <a:t>u-boat</a:t>
            </a:r>
            <a:r>
              <a:rPr lang="en-US" baseline="0" dirty="0" smtClean="0"/>
              <a:t> attacks. Allows us to get more men/supplies to European front.</a:t>
            </a:r>
          </a:p>
          <a:p>
            <a:endParaRPr lang="en-US" baseline="0" dirty="0" smtClean="0"/>
          </a:p>
          <a:p>
            <a:r>
              <a:rPr lang="en-US" baseline="0" dirty="0" smtClean="0"/>
              <a:t>New tech:</a:t>
            </a:r>
          </a:p>
          <a:p>
            <a:r>
              <a:rPr lang="en-US" baseline="0" dirty="0" smtClean="0"/>
              <a:t>Radar: helps spot enemy planes</a:t>
            </a:r>
          </a:p>
          <a:p>
            <a:r>
              <a:rPr lang="en-US" baseline="0" dirty="0" smtClean="0"/>
              <a:t>Sonar: radar for the water (spot enemy ships/subs)</a:t>
            </a:r>
          </a:p>
          <a:p>
            <a:r>
              <a:rPr lang="en-US" baseline="0" dirty="0" smtClean="0"/>
              <a:t>Depth charges: barrels in picture. Like underwater grenades. Sub killers.</a:t>
            </a:r>
          </a:p>
          <a:p>
            <a:r>
              <a:rPr lang="en-US" baseline="0" dirty="0" smtClean="0"/>
              <a:t>Enigma: machine by which we broke German naval code, so we could read their mail without them knowing it.</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50</a:t>
            </a:fld>
            <a:endParaRPr lang="en-US"/>
          </a:p>
        </p:txBody>
      </p:sp>
    </p:spTree>
    <p:extLst>
      <p:ext uri="{BB962C8B-B14F-4D97-AF65-F5344CB8AC3E}">
        <p14:creationId xmlns:p14="http://schemas.microsoft.com/office/powerpoint/2010/main" val="422652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Appeasement: means to give in to avoid conflict. Hitler started to violate treaty of </a:t>
            </a:r>
            <a:r>
              <a:rPr lang="en-US" dirty="0" err="1" smtClean="0"/>
              <a:t>versailles</a:t>
            </a:r>
            <a:r>
              <a:rPr lang="en-US" dirty="0" smtClean="0"/>
              <a:t> in 1936 when he invaded and took over neighboring areas. He said he those areas wanted to be part of Germany, so he should be able to do it.</a:t>
            </a:r>
          </a:p>
          <a:p>
            <a:endParaRPr lang="en-US" dirty="0" smtClean="0"/>
          </a:p>
          <a:p>
            <a:r>
              <a:rPr lang="en-US" dirty="0" smtClean="0"/>
              <a:t>Allies allowed it because they were also in the Depression and had no money or heart to wage war. So as long as Hitler PROMISED he wouldn’t take any more land, then they would allow him to keep what he’d already taken. Idiots.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6CA153-1ABE-42B1-88D7-DF65C779DA24}" type="slidenum">
              <a:rPr lang="en-US" smtClean="0"/>
              <a:pPr eaLnBrk="1" hangingPunct="1"/>
              <a:t>4</a:t>
            </a:fld>
            <a:endParaRPr lang="en-US" smtClean="0"/>
          </a:p>
        </p:txBody>
      </p:sp>
    </p:spTree>
    <p:extLst>
      <p:ext uri="{BB962C8B-B14F-4D97-AF65-F5344CB8AC3E}">
        <p14:creationId xmlns:p14="http://schemas.microsoft.com/office/powerpoint/2010/main" val="10326582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important thing decided at Tehran was that the Allies would FOCUS MOST ATTENTION on Europe and Hitler, defeat him first, then everybody turns attention to Pacific and beating Japanese. So until Europe is won, we are fighting Japanese basically by ourselves while also helping in Europe. We also start to butt heads with Soviet Union here.</a:t>
            </a:r>
            <a:endParaRPr lang="en-US" dirty="0"/>
          </a:p>
        </p:txBody>
      </p:sp>
      <p:sp>
        <p:nvSpPr>
          <p:cNvPr id="4" name="Slide Number Placeholder 3"/>
          <p:cNvSpPr>
            <a:spLocks noGrp="1"/>
          </p:cNvSpPr>
          <p:nvPr>
            <p:ph type="sldNum" sz="quarter" idx="10"/>
          </p:nvPr>
        </p:nvSpPr>
        <p:spPr/>
        <p:txBody>
          <a:bodyPr/>
          <a:lstStyle/>
          <a:p>
            <a:fld id="{8655E28F-6A88-42F9-8148-6D9A0C07D24A}" type="slidenum">
              <a:rPr lang="en-US" smtClean="0"/>
              <a:t>51</a:t>
            </a:fld>
            <a:endParaRPr lang="en-US"/>
          </a:p>
        </p:txBody>
      </p:sp>
    </p:spTree>
    <p:extLst>
      <p:ext uri="{BB962C8B-B14F-4D97-AF65-F5344CB8AC3E}">
        <p14:creationId xmlns:p14="http://schemas.microsoft.com/office/powerpoint/2010/main" val="1379552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US/British opening of a western front in France.</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52</a:t>
            </a:fld>
            <a:endParaRPr lang="en-US"/>
          </a:p>
        </p:txBody>
      </p:sp>
    </p:spTree>
    <p:extLst>
      <p:ext uri="{BB962C8B-B14F-4D97-AF65-F5344CB8AC3E}">
        <p14:creationId xmlns:p14="http://schemas.microsoft.com/office/powerpoint/2010/main" val="157109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Map shows Great Britain (top) and France (bottom), which is where the Allies would go for the D-Day (Normandy) invasion.</a:t>
            </a:r>
            <a:r>
              <a:rPr lang="en-US" baseline="0" dirty="0" smtClean="0"/>
              <a:t> Normandy is the region of France where the D-Day invasion landed. (went from GB to France across English Channel)</a:t>
            </a:r>
            <a:endParaRPr lang="en-US" dirty="0"/>
          </a:p>
        </p:txBody>
      </p:sp>
      <p:sp>
        <p:nvSpPr>
          <p:cNvPr id="4" name="Slide Number Placeholder 3"/>
          <p:cNvSpPr>
            <a:spLocks noGrp="1"/>
          </p:cNvSpPr>
          <p:nvPr>
            <p:ph type="sldNum" sz="quarter" idx="10"/>
          </p:nvPr>
        </p:nvSpPr>
        <p:spPr/>
        <p:txBody>
          <a:bodyPr/>
          <a:lstStyle/>
          <a:p>
            <a:fld id="{8655E28F-6A88-42F9-8148-6D9A0C07D24A}" type="slidenum">
              <a:rPr lang="en-US" smtClean="0"/>
              <a:t>53</a:t>
            </a:fld>
            <a:endParaRPr lang="en-US"/>
          </a:p>
        </p:txBody>
      </p:sp>
    </p:spTree>
    <p:extLst>
      <p:ext uri="{BB962C8B-B14F-4D97-AF65-F5344CB8AC3E}">
        <p14:creationId xmlns:p14="http://schemas.microsoft.com/office/powerpoint/2010/main" val="17958011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Operation to trick the Germans into thinking invasion was coming to Calais (see map on previous page) but in reality, we were going to Normandy</a:t>
            </a:r>
            <a:endParaRPr lang="en-US" dirty="0"/>
          </a:p>
        </p:txBody>
      </p:sp>
      <p:sp>
        <p:nvSpPr>
          <p:cNvPr id="4" name="Slide Number Placeholder 3"/>
          <p:cNvSpPr>
            <a:spLocks noGrp="1"/>
          </p:cNvSpPr>
          <p:nvPr>
            <p:ph type="sldNum" sz="quarter" idx="10"/>
          </p:nvPr>
        </p:nvSpPr>
        <p:spPr/>
        <p:txBody>
          <a:bodyPr/>
          <a:lstStyle/>
          <a:p>
            <a:fld id="{8655E28F-6A88-42F9-8148-6D9A0C07D24A}" type="slidenum">
              <a:rPr lang="en-US" smtClean="0"/>
              <a:t>54</a:t>
            </a:fld>
            <a:endParaRPr lang="en-US"/>
          </a:p>
        </p:txBody>
      </p:sp>
    </p:spTree>
    <p:extLst>
      <p:ext uri="{BB962C8B-B14F-4D97-AF65-F5344CB8AC3E}">
        <p14:creationId xmlns:p14="http://schemas.microsoft.com/office/powerpoint/2010/main" val="2514790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1C9E5C-A95E-4FB9-9BE3-A578C4655E03}" type="slidenum">
              <a:rPr lang="en-US" altLang="en-US" smtClean="0"/>
              <a:pPr eaLnBrk="1" hangingPunct="1"/>
              <a:t>55</a:t>
            </a:fld>
            <a:endParaRPr lang="en-US" altLang="en-US"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452912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this full screen to see more</a:t>
            </a:r>
            <a:r>
              <a:rPr lang="en-US" baseline="0" dirty="0" smtClean="0"/>
              <a:t> pix, maps of D-Day</a:t>
            </a:r>
            <a:endParaRPr lang="en-US" dirty="0"/>
          </a:p>
        </p:txBody>
      </p:sp>
      <p:sp>
        <p:nvSpPr>
          <p:cNvPr id="4" name="Slide Number Placeholder 3"/>
          <p:cNvSpPr>
            <a:spLocks noGrp="1"/>
          </p:cNvSpPr>
          <p:nvPr>
            <p:ph type="sldNum" sz="quarter" idx="10"/>
          </p:nvPr>
        </p:nvSpPr>
        <p:spPr/>
        <p:txBody>
          <a:bodyPr/>
          <a:lstStyle/>
          <a:p>
            <a:fld id="{8655E28F-6A88-42F9-8148-6D9A0C07D24A}" type="slidenum">
              <a:rPr lang="en-US" smtClean="0"/>
              <a:t>56</a:t>
            </a:fld>
            <a:endParaRPr lang="en-US"/>
          </a:p>
        </p:txBody>
      </p:sp>
    </p:spTree>
    <p:extLst>
      <p:ext uri="{BB962C8B-B14F-4D97-AF65-F5344CB8AC3E}">
        <p14:creationId xmlns:p14="http://schemas.microsoft.com/office/powerpoint/2010/main" val="1108570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57</a:t>
            </a:fld>
            <a:endParaRPr lang="en-US"/>
          </a:p>
        </p:txBody>
      </p:sp>
    </p:spTree>
    <p:extLst>
      <p:ext uri="{BB962C8B-B14F-4D97-AF65-F5344CB8AC3E}">
        <p14:creationId xmlns:p14="http://schemas.microsoft.com/office/powerpoint/2010/main" val="3542461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 </a:t>
            </a:r>
            <a:r>
              <a:rPr lang="en-US" dirty="0" err="1" smtClean="0"/>
              <a:t>explantory</a:t>
            </a:r>
            <a:endParaRPr lang="en-US" dirty="0"/>
          </a:p>
        </p:txBody>
      </p:sp>
      <p:sp>
        <p:nvSpPr>
          <p:cNvPr id="4" name="Slide Number Placeholder 3"/>
          <p:cNvSpPr>
            <a:spLocks noGrp="1"/>
          </p:cNvSpPr>
          <p:nvPr>
            <p:ph type="sldNum" sz="quarter" idx="10"/>
          </p:nvPr>
        </p:nvSpPr>
        <p:spPr/>
        <p:txBody>
          <a:bodyPr/>
          <a:lstStyle/>
          <a:p>
            <a:fld id="{8655E28F-6A88-42F9-8148-6D9A0C07D24A}" type="slidenum">
              <a:rPr lang="en-US" smtClean="0"/>
              <a:t>59</a:t>
            </a:fld>
            <a:endParaRPr lang="en-US"/>
          </a:p>
        </p:txBody>
      </p:sp>
    </p:spTree>
    <p:extLst>
      <p:ext uri="{BB962C8B-B14F-4D97-AF65-F5344CB8AC3E}">
        <p14:creationId xmlns:p14="http://schemas.microsoft.com/office/powerpoint/2010/main" val="3395415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going south until </a:t>
            </a:r>
            <a:r>
              <a:rPr lang="en-US" dirty="0" err="1" smtClean="0"/>
              <a:t>doolittle</a:t>
            </a:r>
            <a:r>
              <a:rPr lang="en-US" dirty="0" smtClean="0"/>
              <a:t> raid. Feared bombs could kill emperor,</a:t>
            </a:r>
            <a:r>
              <a:rPr lang="en-US" baseline="0" dirty="0" smtClean="0"/>
              <a:t> so went with </a:t>
            </a:r>
            <a:r>
              <a:rPr lang="en-US" baseline="0" dirty="0" err="1" smtClean="0"/>
              <a:t>yamamoto’s</a:t>
            </a:r>
            <a:r>
              <a:rPr lang="en-US" baseline="0" dirty="0" smtClean="0"/>
              <a:t> plan to capture midway and draw rest of US navy into battle where they could be destroyed.</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60</a:t>
            </a:fld>
            <a:endParaRPr lang="en-US"/>
          </a:p>
        </p:txBody>
      </p:sp>
    </p:spTree>
    <p:extLst>
      <p:ext uri="{BB962C8B-B14F-4D97-AF65-F5344CB8AC3E}">
        <p14:creationId xmlns:p14="http://schemas.microsoft.com/office/powerpoint/2010/main" val="1751232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Japanese had originally planned to not worry about US after Pearl,</a:t>
            </a:r>
            <a:r>
              <a:rPr lang="en-US" baseline="0" dirty="0" smtClean="0"/>
              <a:t> thinking we would be on our heels. Instead they planned to sail South and cut off Australia from outside help, take over that country and have solid control of the Pacific.</a:t>
            </a:r>
          </a:p>
          <a:p>
            <a:endParaRPr lang="en-US" baseline="0" dirty="0" smtClean="0"/>
          </a:p>
          <a:p>
            <a:r>
              <a:rPr lang="en-US" baseline="0" dirty="0" smtClean="0"/>
              <a:t>Doolittle Raid changed that strategy. Japanese felt they now had to worry about US and concentrated on Midway Island, which was the other major US outpost in the Pacific.</a:t>
            </a:r>
          </a:p>
          <a:p>
            <a:endParaRPr lang="en-US" baseline="0" dirty="0" smtClean="0"/>
          </a:p>
          <a:p>
            <a:r>
              <a:rPr lang="en-US" baseline="0" dirty="0" smtClean="0"/>
              <a:t>First US win in the Pacific came in the south pacific at a chain of islands north of </a:t>
            </a:r>
            <a:r>
              <a:rPr lang="en-US" baseline="0" dirty="0" err="1" smtClean="0"/>
              <a:t>australia</a:t>
            </a:r>
            <a:r>
              <a:rPr lang="en-US" baseline="0" dirty="0" smtClean="0"/>
              <a:t> called the Coral Sea.</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61</a:t>
            </a:fld>
            <a:endParaRPr lang="en-US"/>
          </a:p>
        </p:txBody>
      </p:sp>
    </p:spTree>
    <p:extLst>
      <p:ext uri="{BB962C8B-B14F-4D97-AF65-F5344CB8AC3E}">
        <p14:creationId xmlns:p14="http://schemas.microsoft.com/office/powerpoint/2010/main" val="1159032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5</a:t>
            </a:fld>
            <a:endParaRPr lang="en-US"/>
          </a:p>
        </p:txBody>
      </p:sp>
    </p:spTree>
    <p:extLst>
      <p:ext uri="{BB962C8B-B14F-4D97-AF65-F5344CB8AC3E}">
        <p14:creationId xmlns:p14="http://schemas.microsoft.com/office/powerpoint/2010/main" val="4013194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Turning Point battle for the Pacific. In this battle, the US sank 4 of the 9 aircraft</a:t>
            </a:r>
            <a:r>
              <a:rPr lang="en-US" baseline="0" dirty="0" smtClean="0"/>
              <a:t> carriers in the Japanese navy. This marked the end of Japanese expanding control in the Pacific. From this point forward, US would be pushing Japanese back toward their “home islands”.</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62</a:t>
            </a:fld>
            <a:endParaRPr lang="en-US"/>
          </a:p>
        </p:txBody>
      </p:sp>
    </p:spTree>
    <p:extLst>
      <p:ext uri="{BB962C8B-B14F-4D97-AF65-F5344CB8AC3E}">
        <p14:creationId xmlns:p14="http://schemas.microsoft.com/office/powerpoint/2010/main" val="40894272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63</a:t>
            </a:fld>
            <a:endParaRPr lang="en-US"/>
          </a:p>
        </p:txBody>
      </p:sp>
    </p:spTree>
    <p:extLst>
      <p:ext uri="{BB962C8B-B14F-4D97-AF65-F5344CB8AC3E}">
        <p14:creationId xmlns:p14="http://schemas.microsoft.com/office/powerpoint/2010/main" val="10254090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64</a:t>
            </a:fld>
            <a:endParaRPr lang="en-US"/>
          </a:p>
        </p:txBody>
      </p:sp>
    </p:spTree>
    <p:extLst>
      <p:ext uri="{BB962C8B-B14F-4D97-AF65-F5344CB8AC3E}">
        <p14:creationId xmlns:p14="http://schemas.microsoft.com/office/powerpoint/2010/main" val="371909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 islands of Japan</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66</a:t>
            </a:fld>
            <a:endParaRPr lang="en-US"/>
          </a:p>
        </p:txBody>
      </p:sp>
    </p:spTree>
    <p:extLst>
      <p:ext uri="{BB962C8B-B14F-4D97-AF65-F5344CB8AC3E}">
        <p14:creationId xmlns:p14="http://schemas.microsoft.com/office/powerpoint/2010/main" val="3680625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54DB9C-9EEE-4B6C-AF84-1852770F65C5}" type="slidenum">
              <a:rPr lang="en-US" altLang="en-US" smtClean="0"/>
              <a:pPr eaLnBrk="1" hangingPunct="1"/>
              <a:t>67</a:t>
            </a:fld>
            <a:endParaRPr lang="en-US" alt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2837179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A1EEF1-833F-431A-A16E-F2E1BA82ADDF}" type="slidenum">
              <a:rPr lang="en-US" altLang="en-US" smtClean="0"/>
              <a:pPr eaLnBrk="1" hangingPunct="1"/>
              <a:t>68</a:t>
            </a:fld>
            <a:endParaRPr lang="en-US" alt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20282944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Iwo Jima was the bloodiest battle of the Pacific.</a:t>
            </a:r>
            <a:r>
              <a:rPr lang="en-US" baseline="0" dirty="0" smtClean="0"/>
              <a:t> Huge losses for the US, but had an airfield and was close enough to Japan to launch bombers and get them back on the ground safely.</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69</a:t>
            </a:fld>
            <a:endParaRPr lang="en-US"/>
          </a:p>
        </p:txBody>
      </p:sp>
    </p:spTree>
    <p:extLst>
      <p:ext uri="{BB962C8B-B14F-4D97-AF65-F5344CB8AC3E}">
        <p14:creationId xmlns:p14="http://schemas.microsoft.com/office/powerpoint/2010/main" val="1949054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Okinawa was going to be the base of operations for an invasion of Japan.</a:t>
            </a:r>
          </a:p>
          <a:p>
            <a:endParaRPr lang="en-US" dirty="0" smtClean="0"/>
          </a:p>
          <a:p>
            <a:r>
              <a:rPr lang="en-US" dirty="0" smtClean="0"/>
              <a:t>Manhattan Project: code name for the US development of the atomic bomb, led by Albert</a:t>
            </a:r>
            <a:r>
              <a:rPr lang="en-US" baseline="0" dirty="0" smtClean="0"/>
              <a:t> Einstein’s and Robert J Oppenheimer. Oak Ridge, </a:t>
            </a:r>
            <a:r>
              <a:rPr lang="en-US" baseline="0" dirty="0" err="1" smtClean="0"/>
              <a:t>Tennesse</a:t>
            </a:r>
            <a:r>
              <a:rPr lang="en-US" baseline="0" dirty="0" smtClean="0"/>
              <a:t> and Los Alamos, New Mexico were the main research centers. Los Alamos was a testing center.</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70</a:t>
            </a:fld>
            <a:endParaRPr lang="en-US"/>
          </a:p>
        </p:txBody>
      </p:sp>
    </p:spTree>
    <p:extLst>
      <p:ext uri="{BB962C8B-B14F-4D97-AF65-F5344CB8AC3E}">
        <p14:creationId xmlns:p14="http://schemas.microsoft.com/office/powerpoint/2010/main" val="36230888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did NOT want to invade Japan b/c</a:t>
            </a:r>
            <a:r>
              <a:rPr lang="en-US" baseline="0" dirty="0" smtClean="0"/>
              <a:t> it would cost an estimated 1 million US lives.</a:t>
            </a:r>
          </a:p>
          <a:p>
            <a:endParaRPr lang="en-US" baseline="0" dirty="0" smtClean="0"/>
          </a:p>
          <a:p>
            <a:r>
              <a:rPr lang="en-US" baseline="0" dirty="0" smtClean="0"/>
              <a:t>Potsdam Declaration: Made 3 days after the successful test of the atomic bomb in new </a:t>
            </a:r>
            <a:r>
              <a:rPr lang="en-US" baseline="0" dirty="0" err="1" smtClean="0"/>
              <a:t>mexico</a:t>
            </a:r>
            <a:r>
              <a:rPr lang="en-US" baseline="0" dirty="0" smtClean="0"/>
              <a:t>. Was a warning to Japan to surrender or face “prompt and utter destruction.” Japanese ignored it.</a:t>
            </a:r>
          </a:p>
          <a:p>
            <a:endParaRPr lang="en-US" baseline="0" dirty="0" smtClean="0"/>
          </a:p>
          <a:p>
            <a:r>
              <a:rPr lang="en-US" baseline="0" dirty="0" smtClean="0"/>
              <a:t>Hiroshima and Nagasaki chosen as targets for the bombs b/c they were industrial cities that produced war goods. Also, relatively small, so human </a:t>
            </a:r>
            <a:r>
              <a:rPr lang="en-US" baseline="0" dirty="0" err="1" smtClean="0"/>
              <a:t>casualities</a:t>
            </a:r>
            <a:r>
              <a:rPr lang="en-US" baseline="0" dirty="0" smtClean="0"/>
              <a:t> wouldn’t be in the millions.</a:t>
            </a:r>
          </a:p>
          <a:p>
            <a:endParaRPr lang="en-US" baseline="0" dirty="0" smtClean="0"/>
          </a:p>
          <a:p>
            <a:r>
              <a:rPr lang="en-US" baseline="0" dirty="0" smtClean="0"/>
              <a:t>After dropping bomb named “Little Boy” on Hiroshima, gave Japanese three days to surrender before hitting Nagasaki with “Fat Man” bomb.</a:t>
            </a:r>
          </a:p>
          <a:p>
            <a:endParaRPr lang="en-US" baseline="0" dirty="0" smtClean="0"/>
          </a:p>
          <a:p>
            <a:r>
              <a:rPr lang="en-US" baseline="0" dirty="0" smtClean="0"/>
              <a:t>Second bomb did trick, forcing Japan to surrender. Aug. 14 known as V-J Day, or Victory in Japan Day, marking the end of WW2.</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71</a:t>
            </a:fld>
            <a:endParaRPr lang="en-US"/>
          </a:p>
        </p:txBody>
      </p:sp>
    </p:spTree>
    <p:extLst>
      <p:ext uri="{BB962C8B-B14F-4D97-AF65-F5344CB8AC3E}">
        <p14:creationId xmlns:p14="http://schemas.microsoft.com/office/powerpoint/2010/main" val="37894038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 of the bomb and damage done. Look at full screen. Shows before-After</a:t>
            </a:r>
            <a:endParaRPr lang="en-US" dirty="0"/>
          </a:p>
        </p:txBody>
      </p:sp>
      <p:sp>
        <p:nvSpPr>
          <p:cNvPr id="4" name="Slide Number Placeholder 3"/>
          <p:cNvSpPr>
            <a:spLocks noGrp="1"/>
          </p:cNvSpPr>
          <p:nvPr>
            <p:ph type="sldNum" sz="quarter" idx="10"/>
          </p:nvPr>
        </p:nvSpPr>
        <p:spPr/>
        <p:txBody>
          <a:bodyPr/>
          <a:lstStyle/>
          <a:p>
            <a:fld id="{66E3A464-3B91-49FD-9487-BF768C2C4FC9}" type="slidenum">
              <a:rPr lang="en-US" smtClean="0"/>
              <a:t>72</a:t>
            </a:fld>
            <a:endParaRPr lang="en-US"/>
          </a:p>
        </p:txBody>
      </p:sp>
    </p:spTree>
    <p:extLst>
      <p:ext uri="{BB962C8B-B14F-4D97-AF65-F5344CB8AC3E}">
        <p14:creationId xmlns:p14="http://schemas.microsoft.com/office/powerpoint/2010/main" val="365078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Germany and Soviet Union (formerly known as Russia) agreed to a non-aggression pact. In it, they agreed to conquer and split Poland (which had been formed after WW1 from areas that had previously been German and Russian). Hitler wanted it b/c he knew it would start war with Britain and France and he didn’t want to have to fight a war on two sides (East and West), which he’d have to if Russia joined in.</a:t>
            </a:r>
          </a:p>
          <a:p>
            <a:endParaRPr lang="en-US" smtClean="0"/>
          </a:p>
          <a:p>
            <a:r>
              <a:rPr lang="en-US" smtClean="0"/>
              <a:t>Soviets wanted it b/c they wanted the land and didn’t want to fight and this guaranteed their safety from Germany (yeah, right!)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D3C368-9415-443A-9CAF-37277008A58C}" type="slidenum">
              <a:rPr lang="en-US" smtClean="0"/>
              <a:pPr eaLnBrk="1" hangingPunct="1"/>
              <a:t>6</a:t>
            </a:fld>
            <a:endParaRPr lang="en-US" smtClean="0"/>
          </a:p>
        </p:txBody>
      </p:sp>
    </p:spTree>
    <p:extLst>
      <p:ext uri="{BB962C8B-B14F-4D97-AF65-F5344CB8AC3E}">
        <p14:creationId xmlns:p14="http://schemas.microsoft.com/office/powerpoint/2010/main" val="37433628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screen for pix of end of war</a:t>
            </a:r>
            <a:endParaRPr lang="en-US" dirty="0"/>
          </a:p>
        </p:txBody>
      </p:sp>
      <p:sp>
        <p:nvSpPr>
          <p:cNvPr id="4" name="Slide Number Placeholder 3"/>
          <p:cNvSpPr>
            <a:spLocks noGrp="1"/>
          </p:cNvSpPr>
          <p:nvPr>
            <p:ph type="sldNum" sz="quarter" idx="10"/>
          </p:nvPr>
        </p:nvSpPr>
        <p:spPr/>
        <p:txBody>
          <a:bodyPr/>
          <a:lstStyle/>
          <a:p>
            <a:fld id="{8655E28F-6A88-42F9-8148-6D9A0C07D24A}" type="slidenum">
              <a:rPr lang="en-US" smtClean="0"/>
              <a:t>73</a:t>
            </a:fld>
            <a:endParaRPr lang="en-US"/>
          </a:p>
        </p:txBody>
      </p:sp>
    </p:spTree>
    <p:extLst>
      <p:ext uri="{BB962C8B-B14F-4D97-AF65-F5344CB8AC3E}">
        <p14:creationId xmlns:p14="http://schemas.microsoft.com/office/powerpoint/2010/main" val="2443004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Once Hitler invaded Poland, that was it. War was on. But Hitler’s military quickly took care of Poland and then, of course, the French fall like a house of cards. Wimps.</a:t>
            </a:r>
          </a:p>
          <a:p>
            <a:endParaRPr lang="en-US" smtClean="0"/>
          </a:p>
          <a:p>
            <a:r>
              <a:rPr lang="en-US" smtClean="0"/>
              <a:t>Dunkirk: expected to be able to get 45k out, but hitler ordered 3-day delay that allowed the 300k+ to evac</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500102-9A9D-4F3D-BC6A-A2F21284A129}" type="slidenum">
              <a:rPr lang="en-US" smtClean="0"/>
              <a:pPr eaLnBrk="1" hangingPunct="1"/>
              <a:t>7</a:t>
            </a:fld>
            <a:endParaRPr lang="en-US" smtClean="0"/>
          </a:p>
        </p:txBody>
      </p:sp>
    </p:spTree>
    <p:extLst>
      <p:ext uri="{BB962C8B-B14F-4D97-AF65-F5344CB8AC3E}">
        <p14:creationId xmlns:p14="http://schemas.microsoft.com/office/powerpoint/2010/main" val="1517851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55E28F-6A88-42F9-8148-6D9A0C07D24A}" type="slidenum">
              <a:rPr lang="en-US" smtClean="0"/>
              <a:t>8</a:t>
            </a:fld>
            <a:endParaRPr lang="en-US"/>
          </a:p>
        </p:txBody>
      </p:sp>
    </p:spTree>
    <p:extLst>
      <p:ext uri="{BB962C8B-B14F-4D97-AF65-F5344CB8AC3E}">
        <p14:creationId xmlns:p14="http://schemas.microsoft.com/office/powerpoint/2010/main" val="115106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US wanted to be neutral because, like always, war costs money. But we still wanted to help Great Britain, so we came up with Cash and Carry policy.</a:t>
            </a:r>
          </a:p>
          <a:p>
            <a:endParaRPr lang="en-US" dirty="0" smtClean="0"/>
          </a:p>
          <a:p>
            <a:r>
              <a:rPr lang="en-US" dirty="0" smtClean="0"/>
              <a:t>Cash and Carry: we’d sell supplies to the Allies BUT they had to pay cash AND come pick it up with their own boats. We didn’t want to take it to them, b/c if the Germans sink our ships, then we HAVE to get into war, just like in WW1.</a:t>
            </a:r>
          </a:p>
          <a:p>
            <a:endParaRPr lang="en-US" dirty="0" smtClean="0"/>
          </a:p>
          <a:p>
            <a:r>
              <a:rPr lang="en-US" dirty="0" smtClean="0"/>
              <a:t>Destroyers for Bases: Brits needed warships, but couldn’t afford to buy any of ours with cash, so we traded them warships for access to their military bases around the world.</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06F6AF6-479B-4F0B-8E90-A39A0433AA75}" type="slidenum">
              <a:rPr lang="en-US" smtClean="0"/>
              <a:pPr eaLnBrk="1" hangingPunct="1"/>
              <a:t>10</a:t>
            </a:fld>
            <a:endParaRPr lang="en-US" smtClean="0"/>
          </a:p>
        </p:txBody>
      </p:sp>
    </p:spTree>
    <p:extLst>
      <p:ext uri="{BB962C8B-B14F-4D97-AF65-F5344CB8AC3E}">
        <p14:creationId xmlns:p14="http://schemas.microsoft.com/office/powerpoint/2010/main" val="233237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61F90-400A-4615-A1A9-C53BC10D6DD8}"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338044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61F90-400A-4615-A1A9-C53BC10D6DD8}"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198046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61F90-400A-4615-A1A9-C53BC10D6DD8}"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168937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61F90-400A-4615-A1A9-C53BC10D6DD8}"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84938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61F90-400A-4615-A1A9-C53BC10D6DD8}" type="datetimeFigureOut">
              <a:rPr lang="en-US" smtClean="0"/>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194251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61F90-400A-4615-A1A9-C53BC10D6DD8}"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14480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61F90-400A-4615-A1A9-C53BC10D6DD8}" type="datetimeFigureOut">
              <a:rPr lang="en-US" smtClean="0"/>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498140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61F90-400A-4615-A1A9-C53BC10D6DD8}" type="datetimeFigureOut">
              <a:rPr lang="en-US" smtClean="0"/>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277541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61F90-400A-4615-A1A9-C53BC10D6DD8}" type="datetimeFigureOut">
              <a:rPr lang="en-US" smtClean="0"/>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337408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61F90-400A-4615-A1A9-C53BC10D6DD8}"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151401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61F90-400A-4615-A1A9-C53BC10D6DD8}" type="datetimeFigureOut">
              <a:rPr lang="en-US" smtClean="0"/>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9504C-733D-429E-B83E-99A8DA582690}" type="slidenum">
              <a:rPr lang="en-US" smtClean="0"/>
              <a:t>‹#›</a:t>
            </a:fld>
            <a:endParaRPr lang="en-US"/>
          </a:p>
        </p:txBody>
      </p:sp>
    </p:spTree>
    <p:extLst>
      <p:ext uri="{BB962C8B-B14F-4D97-AF65-F5344CB8AC3E}">
        <p14:creationId xmlns:p14="http://schemas.microsoft.com/office/powerpoint/2010/main" val="287934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61F90-400A-4615-A1A9-C53BC10D6DD8}" type="datetimeFigureOut">
              <a:rPr lang="en-US" smtClean="0"/>
              <a:t>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39504C-733D-429E-B83E-99A8DA582690}" type="slidenum">
              <a:rPr lang="en-US" smtClean="0"/>
              <a:t>‹#›</a:t>
            </a:fld>
            <a:endParaRPr lang="en-US"/>
          </a:p>
        </p:txBody>
      </p:sp>
    </p:spTree>
    <p:extLst>
      <p:ext uri="{BB962C8B-B14F-4D97-AF65-F5344CB8AC3E}">
        <p14:creationId xmlns:p14="http://schemas.microsoft.com/office/powerpoint/2010/main" val="3100790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cafepress.com/buy/japanese%20flag/-/pv_design_details/pg_1/id_11308612/hlv_1?pid=3367831&amp;tid=flagtshir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www.time.com/time/photoessays/pearlharbor/5.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time.com/time/magazine/0,9263,7601450507,00.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upload.wikimedia.org/wikipedia/en/9/98/KeepYourHandsOff.JPG" TargetMode="External"/><Relationship Id="rId5" Type="http://schemas.openxmlformats.org/officeDocument/2006/relationships/image" Target="../media/image26.jpeg"/><Relationship Id="rId4" Type="http://schemas.openxmlformats.org/officeDocument/2006/relationships/hyperlink" Target="http://upload.wikimedia.org/wikipedia/en/3/3c/Warning.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2.jp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6.jpeg"/><Relationship Id="rId11" Type="http://schemas.openxmlformats.org/officeDocument/2006/relationships/image" Target="../media/image50.jpeg"/><Relationship Id="rId5" Type="http://schemas.openxmlformats.org/officeDocument/2006/relationships/image" Target="../media/image45.jpeg"/><Relationship Id="rId10" Type="http://schemas.openxmlformats.org/officeDocument/2006/relationships/image" Target="../media/image49.jpeg"/><Relationship Id="rId4" Type="http://schemas.openxmlformats.org/officeDocument/2006/relationships/image" Target="../media/image44.jpeg"/><Relationship Id="rId9" Type="http://schemas.openxmlformats.org/officeDocument/2006/relationships/hyperlink" Target="http://www.tutor2u.net/blog/images/uploads/blog-dday.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gif"/></Relationships>
</file>

<file path=ppt/slides/_rels/slide5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62.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22.jpg"/><Relationship Id="rId7"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46.jpeg"/><Relationship Id="rId11" Type="http://schemas.openxmlformats.org/officeDocument/2006/relationships/image" Target="../media/image50.jpeg"/><Relationship Id="rId5" Type="http://schemas.openxmlformats.org/officeDocument/2006/relationships/image" Target="../media/image45.jpeg"/><Relationship Id="rId10" Type="http://schemas.openxmlformats.org/officeDocument/2006/relationships/image" Target="../media/image49.jpeg"/><Relationship Id="rId4" Type="http://schemas.openxmlformats.org/officeDocument/2006/relationships/image" Target="../media/image44.jpeg"/><Relationship Id="rId9" Type="http://schemas.openxmlformats.org/officeDocument/2006/relationships/hyperlink" Target="http://www.tutor2u.net/blog/images/uploads/blog-dday.jpg"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6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64.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68.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69.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1.jpeg"/><Relationship Id="rId7" Type="http://schemas.openxmlformats.org/officeDocument/2006/relationships/image" Target="../media/image74.jpe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hyperlink" Target="http://images.google.com/imgres?imgurl=http://1.bp.blogspot.com/_ER0wrERoXXs/R8uFEygsZiI/AAAAAAAAAOg/ZwUMXUGw85o/s320/the+fat+boy+and+little+man.jpg&amp;imgrefurl=http://studiowalls.blogspot.com/2008/03/fat-boy-and-little-man.html&amp;usg=__fx3s0oTU1ZaTD90pdZD4m_XWTTs=&amp;h=320&amp;w=267&amp;sz=17&amp;hl=en&amp;start=1&amp;um=1&amp;tbnid=QnVp-azFD5-J1M:&amp;tbnh=118&amp;tbnw=98&amp;prev=/images?q=Fatboy+and+Little+Man&amp;ndsp=20&amp;hl=en&amp;safe=active&amp;sa=N&amp;um=1"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image" Target="../media/image78.jpeg"/><Relationship Id="rId4" Type="http://schemas.openxmlformats.org/officeDocument/2006/relationships/image" Target="../media/image77.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t/>
            </a:r>
            <a:br>
              <a:rPr lang="en-US" smtClean="0"/>
            </a:br>
            <a:r>
              <a:rPr lang="en-US" smtClean="0"/>
              <a:t>World War II Begins</a:t>
            </a:r>
          </a:p>
        </p:txBody>
      </p:sp>
      <p:sp>
        <p:nvSpPr>
          <p:cNvPr id="3" name="Subtitle 2"/>
          <p:cNvSpPr>
            <a:spLocks noGrp="1"/>
          </p:cNvSpPr>
          <p:nvPr>
            <p:ph type="subTitle" idx="1"/>
          </p:nvPr>
        </p:nvSpPr>
        <p:spPr>
          <a:xfrm>
            <a:off x="1219200" y="3581400"/>
            <a:ext cx="6400800" cy="1752600"/>
          </a:xfrm>
        </p:spPr>
        <p:txBody>
          <a:bodyPr rtlCol="0">
            <a:normAutofit/>
          </a:bodyPr>
          <a:lstStyle/>
          <a:p>
            <a:pPr eaLnBrk="1" fontAlgn="auto" hangingPunct="1">
              <a:spcAft>
                <a:spcPts val="0"/>
              </a:spcAft>
              <a:buFont typeface="Arial" pitchFamily="34" charset="0"/>
              <a:buNone/>
              <a:defRPr/>
            </a:pPr>
            <a:r>
              <a:rPr lang="en-US" dirty="0" smtClean="0">
                <a:solidFill>
                  <a:schemeClr val="tx1"/>
                </a:solidFill>
              </a:rPr>
              <a:t>FL. State Standard 6.1</a:t>
            </a:r>
          </a:p>
        </p:txBody>
      </p:sp>
    </p:spTree>
    <p:extLst>
      <p:ext uri="{BB962C8B-B14F-4D97-AF65-F5344CB8AC3E}">
        <p14:creationId xmlns:p14="http://schemas.microsoft.com/office/powerpoint/2010/main" val="3072725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0"/>
            <a:ext cx="8229600" cy="838200"/>
          </a:xfrm>
        </p:spPr>
        <p:txBody>
          <a:bodyPr/>
          <a:lstStyle/>
          <a:p>
            <a:pPr eaLnBrk="1" hangingPunct="1"/>
            <a:r>
              <a:rPr lang="en-US" dirty="0" smtClean="0"/>
              <a:t> I.  	Aiding the Allies</a:t>
            </a:r>
          </a:p>
        </p:txBody>
      </p:sp>
      <p:sp>
        <p:nvSpPr>
          <p:cNvPr id="17411" name="Content Placeholder 2"/>
          <p:cNvSpPr>
            <a:spLocks noGrp="1"/>
          </p:cNvSpPr>
          <p:nvPr>
            <p:ph idx="1"/>
          </p:nvPr>
        </p:nvSpPr>
        <p:spPr>
          <a:xfrm>
            <a:off x="457200" y="808038"/>
            <a:ext cx="8229600" cy="4525962"/>
          </a:xfrm>
        </p:spPr>
        <p:txBody>
          <a:bodyPr/>
          <a:lstStyle/>
          <a:p>
            <a:pPr marL="0" indent="0" eaLnBrk="1" hangingPunct="1">
              <a:buNone/>
            </a:pPr>
            <a:r>
              <a:rPr lang="en-US" sz="2500" b="1" dirty="0" smtClean="0">
                <a:latin typeface="Times New Roman" pitchFamily="18" charset="0"/>
                <a:cs typeface="Times New Roman" pitchFamily="18" charset="0"/>
              </a:rPr>
              <a:t>A.  Neutrality Act of 1939</a:t>
            </a:r>
          </a:p>
          <a:p>
            <a:pPr eaLnBrk="1" hangingPunct="1"/>
            <a:endParaRPr lang="en-US" sz="2500" b="1" dirty="0" smtClean="0">
              <a:latin typeface="Times New Roman" pitchFamily="18" charset="0"/>
              <a:cs typeface="Times New Roman" pitchFamily="18" charset="0"/>
            </a:endParaRPr>
          </a:p>
          <a:p>
            <a:pPr marL="0" indent="0" eaLnBrk="1" hangingPunct="1">
              <a:buNone/>
            </a:pPr>
            <a:r>
              <a:rPr lang="en-US" sz="2500" b="1" dirty="0" smtClean="0">
                <a:latin typeface="Times New Roman" pitchFamily="18" charset="0"/>
                <a:cs typeface="Times New Roman" pitchFamily="18" charset="0"/>
              </a:rPr>
              <a:t>	     </a:t>
            </a:r>
          </a:p>
          <a:p>
            <a:pPr marL="0" indent="0" eaLnBrk="1" hangingPunct="1">
              <a:buNone/>
            </a:pPr>
            <a:r>
              <a:rPr lang="en-US" sz="2500" b="1" dirty="0" smtClean="0">
                <a:latin typeface="Times New Roman" pitchFamily="18" charset="0"/>
                <a:cs typeface="Times New Roman" pitchFamily="18" charset="0"/>
              </a:rPr>
              <a:t>B. Cash and Carry Plan </a:t>
            </a:r>
          </a:p>
          <a:p>
            <a:pPr marL="0" indent="0" eaLnBrk="1" hangingPunct="1">
              <a:buNone/>
            </a:pPr>
            <a:r>
              <a:rPr lang="en-US" sz="2500" b="1" dirty="0" smtClean="0">
                <a:latin typeface="Times New Roman" pitchFamily="18" charset="0"/>
                <a:cs typeface="Times New Roman" pitchFamily="18"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971800"/>
            <a:ext cx="6172200" cy="3716134"/>
          </a:xfrm>
          <a:prstGeom prst="rect">
            <a:avLst/>
          </a:prstGeom>
        </p:spPr>
      </p:pic>
    </p:spTree>
    <p:extLst>
      <p:ext uri="{BB962C8B-B14F-4D97-AF65-F5344CB8AC3E}">
        <p14:creationId xmlns:p14="http://schemas.microsoft.com/office/powerpoint/2010/main" val="2606255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838200"/>
          </a:xfrm>
        </p:spPr>
        <p:txBody>
          <a:bodyPr/>
          <a:lstStyle/>
          <a:p>
            <a:pPr eaLnBrk="1" hangingPunct="1"/>
            <a:r>
              <a:rPr lang="en-US" dirty="0" smtClean="0"/>
              <a:t> II.	U.S.: Do we or don’t we enter?</a:t>
            </a:r>
          </a:p>
        </p:txBody>
      </p:sp>
      <p:sp>
        <p:nvSpPr>
          <p:cNvPr id="18435" name="Content Placeholder 2"/>
          <p:cNvSpPr>
            <a:spLocks noGrp="1"/>
          </p:cNvSpPr>
          <p:nvPr>
            <p:ph idx="1"/>
          </p:nvPr>
        </p:nvSpPr>
        <p:spPr>
          <a:xfrm>
            <a:off x="228600" y="533400"/>
            <a:ext cx="8915400" cy="4525963"/>
          </a:xfrm>
        </p:spPr>
        <p:txBody>
          <a:bodyPr/>
          <a:lstStyle/>
          <a:p>
            <a:pPr eaLnBrk="1" hangingPunct="1"/>
            <a:r>
              <a:rPr lang="en-US" sz="2700" b="1" dirty="0" smtClean="0">
                <a:latin typeface="Times New Roman" pitchFamily="18" charset="0"/>
                <a:cs typeface="Times New Roman" pitchFamily="18" charset="0"/>
              </a:rPr>
              <a:t>A.  The debate over isolation</a:t>
            </a:r>
          </a:p>
          <a:p>
            <a:pPr eaLnBrk="1" hangingPunct="1"/>
            <a:r>
              <a:rPr lang="en-US" sz="2700" b="1" dirty="0" smtClean="0">
                <a:latin typeface="Times New Roman" pitchFamily="18" charset="0"/>
                <a:cs typeface="Times New Roman" pitchFamily="18" charset="0"/>
              </a:rPr>
              <a:t>	1.  Fight for Freedom vs. America First Committee</a:t>
            </a:r>
          </a:p>
          <a:p>
            <a:pPr eaLnBrk="1" hangingPunct="1"/>
            <a:endParaRPr lang="en-US" sz="2700" b="1" dirty="0" smtClean="0">
              <a:latin typeface="Times New Roman" pitchFamily="18" charset="0"/>
              <a:cs typeface="Times New Roman" pitchFamily="18" charset="0"/>
            </a:endParaRPr>
          </a:p>
        </p:txBody>
      </p:sp>
      <p:pic>
        <p:nvPicPr>
          <p:cNvPr id="18436" name="Picture 6" descr="http://4.bp.blogspot.com/_3-lUb8XFOjA/TMGwcXqvpYI/AAAAAAAAABQ/3xMh3iZRcEg/s1600/seus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42672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8" descr="http://mylittlediversions.files.wordpress.com/2011/04/drseus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175" y="2008188"/>
            <a:ext cx="39338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24738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4.bp.blogspot.com/_3-lUb8XFOjA/TMGwcXqvpYI/AAAAAAAAABQ/3xMh3iZRcEg/s1600/seu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524"/>
            <a:ext cx="5638800" cy="685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532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229600" cy="1143000"/>
          </a:xfrm>
        </p:spPr>
        <p:txBody>
          <a:bodyPr/>
          <a:lstStyle/>
          <a:p>
            <a:pPr eaLnBrk="1" hangingPunct="1"/>
            <a:r>
              <a:rPr lang="en-US" smtClean="0"/>
              <a:t> III.	Edging Toward War</a:t>
            </a:r>
          </a:p>
        </p:txBody>
      </p:sp>
      <p:sp>
        <p:nvSpPr>
          <p:cNvPr id="20483" name="Content Placeholder 2"/>
          <p:cNvSpPr>
            <a:spLocks noGrp="1"/>
          </p:cNvSpPr>
          <p:nvPr>
            <p:ph idx="1"/>
          </p:nvPr>
        </p:nvSpPr>
        <p:spPr>
          <a:xfrm>
            <a:off x="1600200" y="990600"/>
            <a:ext cx="7543800" cy="4525963"/>
          </a:xfrm>
        </p:spPr>
        <p:txBody>
          <a:bodyPr>
            <a:normAutofit/>
          </a:bodyPr>
          <a:lstStyle/>
          <a:p>
            <a:pPr eaLnBrk="1" hangingPunct="1"/>
            <a:r>
              <a:rPr lang="en-US" sz="2700" b="1" dirty="0" smtClean="0">
                <a:latin typeface="Times New Roman" pitchFamily="18" charset="0"/>
                <a:cs typeface="Times New Roman" pitchFamily="18" charset="0"/>
              </a:rPr>
              <a:t>A.  The Lend-Lease Act</a:t>
            </a:r>
          </a:p>
          <a:p>
            <a:pPr eaLnBrk="1" hangingPunct="1"/>
            <a:r>
              <a:rPr lang="en-US" sz="2700" b="1" dirty="0" smtClean="0">
                <a:latin typeface="Times New Roman" pitchFamily="18" charset="0"/>
                <a:cs typeface="Times New Roman" pitchFamily="18" charset="0"/>
              </a:rPr>
              <a:t>	     1.  80% Americans approve</a:t>
            </a:r>
          </a:p>
          <a:p>
            <a:pPr eaLnBrk="1" hangingPunct="1"/>
            <a:r>
              <a:rPr lang="en-US" sz="2700" b="1" dirty="0" smtClean="0">
                <a:latin typeface="Times New Roman" pitchFamily="18" charset="0"/>
                <a:cs typeface="Times New Roman" pitchFamily="18" charset="0"/>
              </a:rPr>
              <a:t>            2. aid to countries that are “Vital to </a:t>
            </a:r>
          </a:p>
          <a:p>
            <a:pPr eaLnBrk="1" hangingPunct="1"/>
            <a:r>
              <a:rPr lang="en-US" sz="2700" b="1" dirty="0">
                <a:latin typeface="Times New Roman" pitchFamily="18" charset="0"/>
                <a:cs typeface="Times New Roman" pitchFamily="18" charset="0"/>
              </a:rPr>
              <a:t> </a:t>
            </a:r>
            <a:r>
              <a:rPr lang="en-US" sz="2700" b="1" dirty="0" smtClean="0">
                <a:latin typeface="Times New Roman" pitchFamily="18" charset="0"/>
                <a:cs typeface="Times New Roman" pitchFamily="18" charset="0"/>
              </a:rPr>
              <a:t>               the defense of democracy &amp; freedom”</a:t>
            </a:r>
          </a:p>
          <a:p>
            <a:pPr eaLnBrk="1" hangingPunct="1"/>
            <a:r>
              <a:rPr lang="en-US" sz="2700" b="1" dirty="0" smtClean="0">
                <a:latin typeface="Times New Roman" pitchFamily="18" charset="0"/>
                <a:cs typeface="Times New Roman" pitchFamily="18" charset="0"/>
              </a:rPr>
              <a:t>	     3.  FDR: if don’t help, an “Unholy </a:t>
            </a:r>
          </a:p>
          <a:p>
            <a:pPr eaLnBrk="1" hangingPunct="1"/>
            <a:r>
              <a:rPr lang="en-US" sz="2700" b="1" dirty="0">
                <a:latin typeface="Times New Roman" pitchFamily="18" charset="0"/>
                <a:cs typeface="Times New Roman" pitchFamily="18" charset="0"/>
              </a:rPr>
              <a:t> </a:t>
            </a:r>
            <a:r>
              <a:rPr lang="en-US" sz="2700" b="1" dirty="0" smtClean="0">
                <a:latin typeface="Times New Roman" pitchFamily="18" charset="0"/>
                <a:cs typeface="Times New Roman" pitchFamily="18" charset="0"/>
              </a:rPr>
              <a:t>                Alliance” would conquer world</a:t>
            </a:r>
          </a:p>
          <a:p>
            <a:pPr eaLnBrk="1" hangingPunct="1"/>
            <a:r>
              <a:rPr lang="en-US" sz="2700" b="1" dirty="0" smtClean="0">
                <a:latin typeface="Times New Roman" pitchFamily="18" charset="0"/>
                <a:cs typeface="Times New Roman" pitchFamily="18" charset="0"/>
              </a:rPr>
              <a:t>	     4.  $50 billion in weapons, vehicles </a:t>
            </a:r>
          </a:p>
          <a:p>
            <a:pPr eaLnBrk="1" hangingPunct="1"/>
            <a:r>
              <a:rPr lang="en-US" sz="2700" b="1" dirty="0">
                <a:latin typeface="Times New Roman" pitchFamily="18" charset="0"/>
                <a:cs typeface="Times New Roman" pitchFamily="18" charset="0"/>
              </a:rPr>
              <a:t> </a:t>
            </a:r>
            <a:r>
              <a:rPr lang="en-US" sz="2700" b="1" dirty="0" smtClean="0">
                <a:latin typeface="Times New Roman" pitchFamily="18" charset="0"/>
                <a:cs typeface="Times New Roman" pitchFamily="18" charset="0"/>
              </a:rPr>
              <a:t>	            and supplies</a:t>
            </a:r>
          </a:p>
          <a:p>
            <a:pPr eaLnBrk="1" hangingPunct="1"/>
            <a:r>
              <a:rPr lang="en-US" sz="2700" b="1" dirty="0" smtClean="0">
                <a:latin typeface="Times New Roman" pitchFamily="18" charset="0"/>
                <a:cs typeface="Times New Roman" pitchFamily="18" charset="0"/>
              </a:rPr>
              <a:t>	</a:t>
            </a:r>
          </a:p>
        </p:txBody>
      </p:sp>
      <p:pic>
        <p:nvPicPr>
          <p:cNvPr id="20484" name="Picture 5" descr="http://users.skynet.be/jeeper/le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0"/>
            <a:ext cx="2895599" cy="378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686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457200" y="0"/>
            <a:ext cx="8229600" cy="4525963"/>
          </a:xfrm>
        </p:spPr>
        <p:txBody>
          <a:bodyPr/>
          <a:lstStyle/>
          <a:p>
            <a:pPr eaLnBrk="1" hangingPunct="1"/>
            <a:r>
              <a:rPr lang="en-US" sz="2700" b="1" dirty="0" smtClean="0">
                <a:latin typeface="Times New Roman" pitchFamily="18" charset="0"/>
                <a:cs typeface="Times New Roman" pitchFamily="18" charset="0"/>
              </a:rPr>
              <a:t>B.  The Atlantic Charter</a:t>
            </a:r>
          </a:p>
          <a:p>
            <a:pPr eaLnBrk="1" hangingPunct="1"/>
            <a:r>
              <a:rPr lang="en-US" sz="2700" b="1" dirty="0" smtClean="0">
                <a:latin typeface="Times New Roman" pitchFamily="18" charset="0"/>
                <a:cs typeface="Times New Roman" pitchFamily="18" charset="0"/>
              </a:rPr>
              <a:t>	      1.  FDR and Churchill</a:t>
            </a:r>
          </a:p>
          <a:p>
            <a:pPr eaLnBrk="1" hangingPunct="1"/>
            <a:r>
              <a:rPr lang="en-US" sz="2700" b="1" dirty="0">
                <a:latin typeface="Times New Roman" pitchFamily="18" charset="0"/>
                <a:cs typeface="Times New Roman" pitchFamily="18" charset="0"/>
              </a:rPr>
              <a:t> </a:t>
            </a:r>
            <a:r>
              <a:rPr lang="en-US" sz="2700" b="1" dirty="0" smtClean="0">
                <a:latin typeface="Times New Roman" pitchFamily="18" charset="0"/>
                <a:cs typeface="Times New Roman" pitchFamily="18" charset="0"/>
              </a:rPr>
              <a:t>            2. War aims for allies: disarmament,  </a:t>
            </a:r>
          </a:p>
          <a:p>
            <a:pPr eaLnBrk="1" hangingPunct="1"/>
            <a:r>
              <a:rPr lang="en-US" sz="2700" b="1" dirty="0">
                <a:latin typeface="Times New Roman" pitchFamily="18" charset="0"/>
                <a:cs typeface="Times New Roman" pitchFamily="18" charset="0"/>
              </a:rPr>
              <a:t> </a:t>
            </a:r>
            <a:r>
              <a:rPr lang="en-US" sz="2700" b="1" dirty="0" smtClean="0">
                <a:latin typeface="Times New Roman" pitchFamily="18" charset="0"/>
                <a:cs typeface="Times New Roman" pitchFamily="18" charset="0"/>
              </a:rPr>
              <a:t>                 economic cooperation, freedom of seas</a:t>
            </a:r>
          </a:p>
          <a:p>
            <a:pPr eaLnBrk="1" hangingPunct="1"/>
            <a:r>
              <a:rPr lang="en-US" sz="2700" b="1" dirty="0" smtClean="0">
                <a:latin typeface="Times New Roman" pitchFamily="18" charset="0"/>
                <a:cs typeface="Times New Roman" pitchFamily="18" charset="0"/>
              </a:rPr>
              <a:t>	      3.  U-Boats “shoot on sight”</a:t>
            </a:r>
          </a:p>
        </p:txBody>
      </p:sp>
      <p:pic>
        <p:nvPicPr>
          <p:cNvPr id="21507" name="Picture 5" descr="http://go.hrw.com/atlas/norm_map/natlant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667000"/>
            <a:ext cx="5943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reeform 1"/>
          <p:cNvSpPr/>
          <p:nvPr/>
        </p:nvSpPr>
        <p:spPr>
          <a:xfrm>
            <a:off x="4086225" y="2760663"/>
            <a:ext cx="866775" cy="3708400"/>
          </a:xfrm>
          <a:custGeom>
            <a:avLst/>
            <a:gdLst>
              <a:gd name="connsiteX0" fmla="*/ 867277 w 867277"/>
              <a:gd name="connsiteY0" fmla="*/ 0 h 3708759"/>
              <a:gd name="connsiteX1" fmla="*/ 105277 w 867277"/>
              <a:gd name="connsiteY1" fmla="*/ 1574800 h 3708759"/>
              <a:gd name="connsiteX2" fmla="*/ 3677 w 867277"/>
              <a:gd name="connsiteY2" fmla="*/ 2472267 h 3708759"/>
              <a:gd name="connsiteX3" fmla="*/ 20611 w 867277"/>
              <a:gd name="connsiteY3" fmla="*/ 3522134 h 3708759"/>
              <a:gd name="connsiteX4" fmla="*/ 20611 w 867277"/>
              <a:gd name="connsiteY4" fmla="*/ 3522134 h 3708759"/>
              <a:gd name="connsiteX5" fmla="*/ 3677 w 867277"/>
              <a:gd name="connsiteY5" fmla="*/ 3708400 h 3708759"/>
              <a:gd name="connsiteX6" fmla="*/ 3677 w 867277"/>
              <a:gd name="connsiteY6" fmla="*/ 3572934 h 3708759"/>
              <a:gd name="connsiteX7" fmla="*/ 3677 w 867277"/>
              <a:gd name="connsiteY7" fmla="*/ 3572934 h 370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277" h="3708759">
                <a:moveTo>
                  <a:pt x="867277" y="0"/>
                </a:moveTo>
                <a:cubicBezTo>
                  <a:pt x="558243" y="581378"/>
                  <a:pt x="249210" y="1162756"/>
                  <a:pt x="105277" y="1574800"/>
                </a:cubicBezTo>
                <a:cubicBezTo>
                  <a:pt x="-38656" y="1986844"/>
                  <a:pt x="17788" y="2147711"/>
                  <a:pt x="3677" y="2472267"/>
                </a:cubicBezTo>
                <a:cubicBezTo>
                  <a:pt x="-10434" y="2796823"/>
                  <a:pt x="20611" y="3522134"/>
                  <a:pt x="20611" y="3522134"/>
                </a:cubicBezTo>
                <a:lnTo>
                  <a:pt x="20611" y="3522134"/>
                </a:lnTo>
                <a:cubicBezTo>
                  <a:pt x="17789" y="3553178"/>
                  <a:pt x="6499" y="3699933"/>
                  <a:pt x="3677" y="3708400"/>
                </a:cubicBezTo>
                <a:cubicBezTo>
                  <a:pt x="855" y="3716867"/>
                  <a:pt x="3677" y="3572934"/>
                  <a:pt x="3677" y="3572934"/>
                </a:cubicBezTo>
                <a:lnTo>
                  <a:pt x="3677" y="3572934"/>
                </a:ln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val="258514483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Check for Understanding</a:t>
            </a:r>
            <a:endParaRPr lang="en-US" dirty="0"/>
          </a:p>
        </p:txBody>
      </p:sp>
      <p:sp>
        <p:nvSpPr>
          <p:cNvPr id="3" name="Content Placeholder 2"/>
          <p:cNvSpPr>
            <a:spLocks noGrp="1"/>
          </p:cNvSpPr>
          <p:nvPr>
            <p:ph idx="1"/>
          </p:nvPr>
        </p:nvSpPr>
        <p:spPr>
          <a:xfrm>
            <a:off x="457200" y="1143000"/>
            <a:ext cx="8229600" cy="5715000"/>
          </a:xfrm>
        </p:spPr>
        <p:txBody>
          <a:bodyPr>
            <a:normAutofit/>
          </a:bodyPr>
          <a:lstStyle/>
          <a:p>
            <a:r>
              <a:rPr lang="en-US" dirty="0" smtClean="0"/>
              <a:t>Answer these questions on a separate sheet of paper.</a:t>
            </a:r>
          </a:p>
          <a:p>
            <a:endParaRPr lang="en-US" dirty="0"/>
          </a:p>
          <a:p>
            <a:pPr marL="0" indent="0">
              <a:buNone/>
            </a:pPr>
            <a:r>
              <a:rPr lang="en-US" dirty="0" smtClean="0"/>
              <a:t>1. Why did the America First Committee want the U.S. want to remain neutral?</a:t>
            </a:r>
          </a:p>
          <a:p>
            <a:pPr marL="0" indent="0">
              <a:buNone/>
            </a:pPr>
            <a:endParaRPr lang="en-US" dirty="0"/>
          </a:p>
          <a:p>
            <a:pPr marL="0" indent="0">
              <a:buNone/>
            </a:pPr>
            <a:r>
              <a:rPr lang="en-US" dirty="0" smtClean="0"/>
              <a:t>2. What was the major difference between the Cash and Carry Plan and the Lend-Lease Act?</a:t>
            </a:r>
            <a:endParaRPr lang="en-US" dirty="0"/>
          </a:p>
        </p:txBody>
      </p:sp>
    </p:spTree>
    <p:extLst>
      <p:ext uri="{BB962C8B-B14F-4D97-AF65-F5344CB8AC3E}">
        <p14:creationId xmlns:p14="http://schemas.microsoft.com/office/powerpoint/2010/main" val="1658984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23554" name="Title 3"/>
          <p:cNvSpPr>
            <a:spLocks noGrp="1"/>
          </p:cNvSpPr>
          <p:nvPr>
            <p:ph type="ctrTitle"/>
          </p:nvPr>
        </p:nvSpPr>
        <p:spPr/>
        <p:txBody>
          <a:bodyPr/>
          <a:lstStyle/>
          <a:p>
            <a:r>
              <a:rPr lang="en-US" dirty="0" smtClean="0"/>
              <a:t>Pearl Harbor: A Day of Infamy</a:t>
            </a:r>
          </a:p>
        </p:txBody>
      </p:sp>
      <p:sp>
        <p:nvSpPr>
          <p:cNvPr id="5" name="Subtitle 4"/>
          <p:cNvSpPr>
            <a:spLocks noGrp="1"/>
          </p:cNvSpPr>
          <p:nvPr>
            <p:ph type="subTitle" idx="1"/>
          </p:nvPr>
        </p:nvSpPr>
        <p:spPr>
          <a:xfrm>
            <a:off x="1371600" y="3276600"/>
            <a:ext cx="6400800" cy="1752600"/>
          </a:xfrm>
        </p:spPr>
        <p:txBody>
          <a:bodyPr/>
          <a:lstStyle/>
          <a:p>
            <a:pPr>
              <a:defRPr/>
            </a:pPr>
            <a:r>
              <a:rPr lang="en-US" dirty="0" smtClean="0">
                <a:solidFill>
                  <a:schemeClr val="tx1"/>
                </a:solidFill>
              </a:rPr>
              <a:t>FL. State Standard 6.1</a:t>
            </a:r>
            <a:endParaRPr lang="en-US" dirty="0">
              <a:solidFill>
                <a:schemeClr val="tx1"/>
              </a:solidFill>
            </a:endParaRPr>
          </a:p>
        </p:txBody>
      </p:sp>
    </p:spTree>
    <p:extLst>
      <p:ext uri="{BB962C8B-B14F-4D97-AF65-F5344CB8AC3E}">
        <p14:creationId xmlns:p14="http://schemas.microsoft.com/office/powerpoint/2010/main" val="237386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229600" cy="914400"/>
          </a:xfrm>
        </p:spPr>
        <p:txBody>
          <a:bodyPr/>
          <a:lstStyle/>
          <a:p>
            <a:pPr eaLnBrk="1" hangingPunct="1"/>
            <a:r>
              <a:rPr lang="en-US" smtClean="0"/>
              <a:t>I.	Reason for Japanese Attack</a:t>
            </a:r>
          </a:p>
        </p:txBody>
      </p:sp>
      <p:sp>
        <p:nvSpPr>
          <p:cNvPr id="17411" name="Content Placeholder 2"/>
          <p:cNvSpPr>
            <a:spLocks noGrp="1"/>
          </p:cNvSpPr>
          <p:nvPr>
            <p:ph idx="1"/>
          </p:nvPr>
        </p:nvSpPr>
        <p:spPr>
          <a:xfrm>
            <a:off x="457200" y="838200"/>
            <a:ext cx="8229600" cy="4525963"/>
          </a:xfrm>
        </p:spPr>
        <p:txBody>
          <a:bodyPr/>
          <a:lstStyle/>
          <a:p>
            <a:pPr eaLnBrk="1" hangingPunct="1"/>
            <a:r>
              <a:rPr lang="en-US" dirty="0" smtClean="0"/>
              <a:t>A.  America Embargoes Japan b/c Japs were invading China</a:t>
            </a:r>
          </a:p>
          <a:p>
            <a:pPr eaLnBrk="1" hangingPunct="1"/>
            <a:r>
              <a:rPr lang="en-US" dirty="0" smtClean="0"/>
              <a:t>	 1.  Export Control Act</a:t>
            </a:r>
          </a:p>
          <a:p>
            <a:pPr eaLnBrk="1" hangingPunct="1"/>
            <a:r>
              <a:rPr lang="en-US" dirty="0" smtClean="0"/>
              <a:t>             a. we stop selling them oil, iron, etc.</a:t>
            </a:r>
          </a:p>
          <a:p>
            <a:pPr eaLnBrk="1" hangingPunct="1"/>
            <a:r>
              <a:rPr lang="en-US" dirty="0" smtClean="0"/>
              <a:t>             b. “strategic materials”</a:t>
            </a:r>
          </a:p>
          <a:p>
            <a:pPr eaLnBrk="1" hangingPunct="1"/>
            <a:r>
              <a:rPr lang="en-US" dirty="0" smtClean="0"/>
              <a:t>	 2.  Freeze Japanese assets</a:t>
            </a:r>
          </a:p>
        </p:txBody>
      </p:sp>
      <p:pic>
        <p:nvPicPr>
          <p:cNvPr id="26628" name="Picture 21" descr="Japanese Naval Ensig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810000"/>
            <a:ext cx="2286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14"/>
          <p:cNvSpPr txBox="1">
            <a:spLocks noChangeArrowheads="1"/>
          </p:cNvSpPr>
          <p:nvPr/>
        </p:nvSpPr>
        <p:spPr bwMode="auto">
          <a:xfrm>
            <a:off x="6629400" y="5410200"/>
            <a:ext cx="205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t>JAPANESE ‘RISING SUN’ BATTLE FLAG</a:t>
            </a:r>
          </a:p>
        </p:txBody>
      </p:sp>
    </p:spTree>
    <p:extLst>
      <p:ext uri="{BB962C8B-B14F-4D97-AF65-F5344CB8AC3E}">
        <p14:creationId xmlns:p14="http://schemas.microsoft.com/office/powerpoint/2010/main" val="2204251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down)">
                                      <p:cBhvr>
                                        <p:cTn id="7" dur="500"/>
                                        <p:tgtEl>
                                          <p:spTgt spid="174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wipe(down)">
                                      <p:cBhvr>
                                        <p:cTn id="10" dur="500"/>
                                        <p:tgtEl>
                                          <p:spTgt spid="1741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wipe(down)">
                                      <p:cBhvr>
                                        <p:cTn id="13" dur="500"/>
                                        <p:tgtEl>
                                          <p:spTgt spid="17411">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wipe(down)">
                                      <p:cBhvr>
                                        <p:cTn id="16" dur="500"/>
                                        <p:tgtEl>
                                          <p:spTgt spid="17411">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Effect transition="in" filter="wipe(down)">
                                      <p:cBhvr>
                                        <p:cTn id="19"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990600" y="46038"/>
            <a:ext cx="8229600" cy="5478462"/>
          </a:xfrm>
        </p:spPr>
        <p:txBody>
          <a:bodyPr>
            <a:normAutofit/>
          </a:bodyPr>
          <a:lstStyle/>
          <a:p>
            <a:pPr eaLnBrk="1" hangingPunct="1"/>
            <a:r>
              <a:rPr lang="en-US" dirty="0" smtClean="0"/>
              <a:t>B.  Japan attacks Pearl Harbor</a:t>
            </a:r>
          </a:p>
          <a:p>
            <a:pPr eaLnBrk="1" hangingPunct="1"/>
            <a:r>
              <a:rPr lang="en-US" dirty="0" smtClean="0"/>
              <a:t>	     1.  Intelligence/communication failures</a:t>
            </a:r>
          </a:p>
          <a:p>
            <a:pPr eaLnBrk="1" hangingPunct="1"/>
            <a:r>
              <a:rPr lang="en-US" dirty="0" smtClean="0"/>
              <a:t>	     2.  December 7, 1941</a:t>
            </a:r>
          </a:p>
          <a:p>
            <a:pPr eaLnBrk="1" hangingPunct="1"/>
            <a:r>
              <a:rPr lang="en-US" dirty="0" smtClean="0"/>
              <a:t>           3.  Japan hoped to force US peace</a:t>
            </a:r>
          </a:p>
          <a:p>
            <a:pPr eaLnBrk="1" hangingPunct="1"/>
            <a:r>
              <a:rPr lang="en-US" dirty="0" smtClean="0"/>
              <a:t>           4.  Took out 21 ships, 188 planes</a:t>
            </a:r>
          </a:p>
          <a:p>
            <a:pPr eaLnBrk="1" hangingPunct="1"/>
            <a:r>
              <a:rPr lang="en-US" dirty="0" smtClean="0"/>
              <a:t>           5.  Killed 2,400 sailors</a:t>
            </a:r>
          </a:p>
          <a:p>
            <a:pPr eaLnBrk="1" hangingPunct="1"/>
            <a:r>
              <a:rPr lang="en-US" dirty="0" smtClean="0"/>
              <a:t>           6.  3 waves planned, only 2 executed</a:t>
            </a:r>
          </a:p>
          <a:p>
            <a:pPr eaLnBrk="1" hangingPunct="1"/>
            <a:r>
              <a:rPr lang="en-US" dirty="0" smtClean="0"/>
              <a:t>                                  </a:t>
            </a:r>
            <a:r>
              <a:rPr lang="en-US" dirty="0" err="1" smtClean="0"/>
              <a:t>a.Didn’t</a:t>
            </a:r>
            <a:r>
              <a:rPr lang="en-US" dirty="0" smtClean="0"/>
              <a:t> bomb fuel oil tanks</a:t>
            </a:r>
          </a:p>
          <a:p>
            <a:pPr eaLnBrk="1" hangingPunct="1"/>
            <a:r>
              <a:rPr lang="en-US" dirty="0" smtClean="0"/>
              <a:t>                                  b. Carriers were out to sea</a:t>
            </a:r>
          </a:p>
          <a:p>
            <a:pPr eaLnBrk="1" hangingPunct="1"/>
            <a:endParaRPr lang="en-US" dirty="0" smtClean="0"/>
          </a:p>
          <a:p>
            <a:pPr eaLnBrk="1" hangingPunct="1"/>
            <a:endParaRPr lang="en-US" dirty="0" smtClean="0"/>
          </a:p>
        </p:txBody>
      </p:sp>
      <p:pic>
        <p:nvPicPr>
          <p:cNvPr id="27651" name="Picture 7" descr="http://www.greatdreams.com/war/pearl-harbor-attack.jpg"/>
          <p:cNvPicPr>
            <a:picLocks noChangeAspect="1" noChangeArrowheads="1"/>
          </p:cNvPicPr>
          <p:nvPr/>
        </p:nvPicPr>
        <p:blipFill>
          <a:blip r:embed="rId4">
            <a:extLst>
              <a:ext uri="{28A0092B-C50C-407E-A947-70E740481C1C}">
                <a14:useLocalDpi xmlns:a14="http://schemas.microsoft.com/office/drawing/2010/main" val="0"/>
              </a:ext>
            </a:extLst>
          </a:blip>
          <a:srcRect t="17889"/>
          <a:stretch>
            <a:fillRect/>
          </a:stretch>
        </p:blipFill>
        <p:spPr bwMode="auto">
          <a:xfrm>
            <a:off x="228600" y="419100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34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a:xfrm>
            <a:off x="0" y="-152400"/>
            <a:ext cx="9144000" cy="1143000"/>
          </a:xfrm>
        </p:spPr>
        <p:txBody>
          <a:bodyPr/>
          <a:lstStyle/>
          <a:p>
            <a:r>
              <a:rPr lang="en-US" smtClean="0"/>
              <a:t>BATTLESHIP ROW, A PERFECT TARGET</a:t>
            </a:r>
          </a:p>
        </p:txBody>
      </p:sp>
      <p:pic>
        <p:nvPicPr>
          <p:cNvPr id="28675" name="Picture 2" descr="Pearl Harbour map of Battleship 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62000"/>
            <a:ext cx="6858000"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rot="19908519">
            <a:off x="3124200" y="60960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2362200" y="5791200"/>
            <a:ext cx="1447800" cy="369888"/>
          </a:xfrm>
          <a:prstGeom prst="rect">
            <a:avLst/>
          </a:prstGeom>
          <a:noFill/>
        </p:spPr>
        <p:txBody>
          <a:bodyPr>
            <a:spAutoFit/>
          </a:bodyPr>
          <a:lstStyle/>
          <a:p>
            <a:pPr>
              <a:defRPr/>
            </a:pPr>
            <a:r>
              <a:rPr lang="en-US" b="1" dirty="0">
                <a:solidFill>
                  <a:schemeClr val="accent3">
                    <a:lumMod val="95000"/>
                  </a:schemeClr>
                </a:solidFill>
              </a:rPr>
              <a:t>TO OCEAN</a:t>
            </a:r>
          </a:p>
        </p:txBody>
      </p:sp>
    </p:spTree>
    <p:extLst>
      <p:ext uri="{BB962C8B-B14F-4D97-AF65-F5344CB8AC3E}">
        <p14:creationId xmlns:p14="http://schemas.microsoft.com/office/powerpoint/2010/main" val="55083170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pPr eaLnBrk="1" hangingPunct="1"/>
            <a:r>
              <a:rPr lang="en-US" smtClean="0"/>
              <a:t> I. Causes</a:t>
            </a:r>
          </a:p>
        </p:txBody>
      </p:sp>
      <p:sp>
        <p:nvSpPr>
          <p:cNvPr id="3" name="Content Placeholder 2"/>
          <p:cNvSpPr>
            <a:spLocks noGrp="1"/>
          </p:cNvSpPr>
          <p:nvPr>
            <p:ph idx="1"/>
          </p:nvPr>
        </p:nvSpPr>
        <p:spPr>
          <a:xfrm>
            <a:off x="0" y="1295400"/>
            <a:ext cx="9144000" cy="5562600"/>
          </a:xfrm>
        </p:spPr>
        <p:txBody>
          <a:bodyPr rtlCol="0">
            <a:normAutofit fontScale="92500" lnSpcReduction="10000"/>
          </a:bodyPr>
          <a:lstStyle/>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A.  Treaty of Versailles</a:t>
            </a:r>
            <a:endParaRPr lang="en-US" sz="4000" b="1" i="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1.  Harsh     </a:t>
            </a: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2. Reparations/War guilt</a:t>
            </a: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B. Rise of Hitler</a:t>
            </a: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1.  Promise of pride</a:t>
            </a:r>
          </a:p>
          <a:p>
            <a:pPr lvl="4"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2.  “Not your fault”</a:t>
            </a:r>
          </a:p>
          <a:p>
            <a:pPr lvl="4" eaLnBrk="1" fontAlgn="auto" hangingPunct="1">
              <a:spcAft>
                <a:spcPts val="0"/>
              </a:spcAft>
              <a:buFont typeface="Arial" pitchFamily="34" charset="0"/>
              <a:buChar char="•"/>
              <a:defRPr/>
            </a:pP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              * Jews</a:t>
            </a: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r>
              <a:rPr lang="en-US" dirty="0" smtClean="0"/>
              <a:t>	</a:t>
            </a:r>
          </a:p>
        </p:txBody>
      </p:sp>
      <p:pic>
        <p:nvPicPr>
          <p:cNvPr id="4100" name="Picture 14" descr="http://www.famouspeople.com/famous_biographies/images/Hit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2451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1" descr="http://image.politicalbase.com/uploads/items/1000/50/6576800pxflagofgermany1933svgpng_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304800"/>
            <a:ext cx="1920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56" descr="http://i1.iofferphoto.com/img/item/436/080/61/IMGP89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0"/>
            <a:ext cx="19859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6479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1143000"/>
          </a:xfrm>
        </p:spPr>
        <p:txBody>
          <a:bodyPr/>
          <a:lstStyle/>
          <a:p>
            <a:r>
              <a:rPr lang="en-US" smtClean="0"/>
              <a:t>SINKING OF THE USS ARIZONA</a:t>
            </a:r>
          </a:p>
        </p:txBody>
      </p:sp>
      <p:pic>
        <p:nvPicPr>
          <p:cNvPr id="29699" name="Picture 2" descr="04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762000"/>
            <a:ext cx="7543800"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45801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687388" y="0"/>
            <a:ext cx="7769225" cy="609600"/>
          </a:xfrm>
        </p:spPr>
        <p:txBody>
          <a:bodyPr>
            <a:normAutofit fontScale="90000"/>
          </a:bodyPr>
          <a:lstStyle/>
          <a:p>
            <a:r>
              <a:rPr lang="en-US" smtClean="0"/>
              <a:t>USS ARIZONA MEMORIAL</a:t>
            </a:r>
          </a:p>
        </p:txBody>
      </p:sp>
      <p:pic>
        <p:nvPicPr>
          <p:cNvPr id="30723" name="Picture 2" descr="http://www.yourct.com/new/wp-content/uploads/USS_Arizona_Memori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86772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21667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Promoting the War at Home</a:t>
            </a:r>
            <a:endParaRPr lang="en-US" dirty="0"/>
          </a:p>
        </p:txBody>
      </p:sp>
      <p:sp>
        <p:nvSpPr>
          <p:cNvPr id="3" name="Subtitle 2"/>
          <p:cNvSpPr>
            <a:spLocks noGrp="1"/>
          </p:cNvSpPr>
          <p:nvPr>
            <p:ph type="subTitle" idx="1"/>
          </p:nvPr>
        </p:nvSpPr>
        <p:spPr/>
        <p:txBody>
          <a:bodyPr/>
          <a:lstStyle/>
          <a:p>
            <a:r>
              <a:rPr lang="en-US" dirty="0" smtClean="0">
                <a:solidFill>
                  <a:schemeClr val="tx1"/>
                </a:solidFill>
              </a:rPr>
              <a:t>FL. State Standard 6.5</a:t>
            </a:r>
            <a:endParaRPr lang="en-US" dirty="0">
              <a:solidFill>
                <a:schemeClr val="tx1"/>
              </a:solidFill>
            </a:endParaRPr>
          </a:p>
        </p:txBody>
      </p:sp>
    </p:spTree>
    <p:extLst>
      <p:ext uri="{BB962C8B-B14F-4D97-AF65-F5344CB8AC3E}">
        <p14:creationId xmlns:p14="http://schemas.microsoft.com/office/powerpoint/2010/main" val="1861569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alphaModFix amt="20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CONCEPTS</a:t>
            </a:r>
            <a:endParaRPr lang="en-US" dirty="0"/>
          </a:p>
        </p:txBody>
      </p:sp>
      <p:sp>
        <p:nvSpPr>
          <p:cNvPr id="3" name="Content Placeholder 2"/>
          <p:cNvSpPr>
            <a:spLocks noGrp="1"/>
          </p:cNvSpPr>
          <p:nvPr>
            <p:ph idx="1"/>
          </p:nvPr>
        </p:nvSpPr>
        <p:spPr>
          <a:xfrm>
            <a:off x="389626" y="990600"/>
            <a:ext cx="8229600" cy="5867400"/>
          </a:xfrm>
        </p:spPr>
        <p:txBody>
          <a:bodyPr>
            <a:normAutofit fontScale="92500" lnSpcReduction="20000"/>
          </a:bodyPr>
          <a:lstStyle/>
          <a:p>
            <a:r>
              <a:rPr lang="en-US" dirty="0" smtClean="0"/>
              <a:t>US </a:t>
            </a:r>
            <a:r>
              <a:rPr lang="en-US" dirty="0" err="1" smtClean="0"/>
              <a:t>homefront</a:t>
            </a:r>
            <a:r>
              <a:rPr lang="en-US" dirty="0" smtClean="0"/>
              <a:t> effort was huge. Remember, people at home just as important to winning as the soldiers fighting b/c without effort at home, soldiers have nothing to fight with. Women move to workforce again, just like WW1.</a:t>
            </a:r>
          </a:p>
          <a:p>
            <a:r>
              <a:rPr lang="en-US" dirty="0" smtClean="0"/>
              <a:t>Japanese-Americans severely mistreated b/c of their heritage</a:t>
            </a:r>
          </a:p>
          <a:p>
            <a:pPr marL="0" indent="0">
              <a:buNone/>
            </a:pPr>
            <a:endParaRPr lang="en-US" dirty="0" smtClean="0"/>
          </a:p>
          <a:p>
            <a:endParaRPr lang="en-US" dirty="0"/>
          </a:p>
          <a:p>
            <a:r>
              <a:rPr lang="en-US" dirty="0" smtClean="0"/>
              <a:t>War Production Board</a:t>
            </a:r>
          </a:p>
          <a:p>
            <a:r>
              <a:rPr lang="en-US" dirty="0" smtClean="0"/>
              <a:t>Double V Campaign</a:t>
            </a:r>
          </a:p>
          <a:p>
            <a:r>
              <a:rPr lang="en-US" dirty="0" smtClean="0"/>
              <a:t>FEPC</a:t>
            </a:r>
          </a:p>
          <a:p>
            <a:r>
              <a:rPr lang="en-US" dirty="0" smtClean="0"/>
              <a:t>Japanese internment</a:t>
            </a:r>
          </a:p>
        </p:txBody>
      </p:sp>
      <p:sp>
        <p:nvSpPr>
          <p:cNvPr id="4" name="Title 1"/>
          <p:cNvSpPr txBox="1">
            <a:spLocks/>
          </p:cNvSpPr>
          <p:nvPr/>
        </p:nvSpPr>
        <p:spPr>
          <a:xfrm>
            <a:off x="381000" y="3657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KEY TERMS</a:t>
            </a:r>
            <a:endParaRPr lang="en-US" dirty="0"/>
          </a:p>
        </p:txBody>
      </p:sp>
    </p:spTree>
    <p:extLst>
      <p:ext uri="{BB962C8B-B14F-4D97-AF65-F5344CB8AC3E}">
        <p14:creationId xmlns:p14="http://schemas.microsoft.com/office/powerpoint/2010/main" val="4212344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pPr eaLnBrk="1" hangingPunct="1"/>
            <a:r>
              <a:rPr lang="en-US" smtClean="0"/>
              <a:t>ANTI-HITLER FEELINGS IN U.S.</a:t>
            </a:r>
          </a:p>
        </p:txBody>
      </p:sp>
      <p:pic>
        <p:nvPicPr>
          <p:cNvPr id="37891" name="Picture 2" descr="http://img.timeinc.net/time/magazine/archive/covers/1945/1101450507_4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990600"/>
            <a:ext cx="41910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http://www.nationalww2museum.org/education/fieldtrip_pics/homefro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990600"/>
            <a:ext cx="4343400"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25873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0" y="-152400"/>
            <a:ext cx="9144000" cy="1143000"/>
          </a:xfrm>
        </p:spPr>
        <p:txBody>
          <a:bodyPr/>
          <a:lstStyle/>
          <a:p>
            <a:pPr eaLnBrk="1" hangingPunct="1"/>
            <a:r>
              <a:rPr lang="en-US" smtClean="0"/>
              <a:t>PROPAGANDA IN THE UNITED STATES</a:t>
            </a:r>
          </a:p>
        </p:txBody>
      </p:sp>
      <p:pic>
        <p:nvPicPr>
          <p:cNvPr id="38915" name="Picture 2" descr="Image:Warning.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762000"/>
            <a:ext cx="4495800"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Image:KeepYourHandsOff.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762000"/>
            <a:ext cx="4267200"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63447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228600"/>
            <a:ext cx="8229600" cy="1143000"/>
          </a:xfrm>
        </p:spPr>
        <p:txBody>
          <a:bodyPr/>
          <a:lstStyle/>
          <a:p>
            <a:pPr eaLnBrk="1" hangingPunct="1"/>
            <a:r>
              <a:rPr lang="en-US" smtClean="0"/>
              <a:t>ROSIE THE RIVETER</a:t>
            </a:r>
          </a:p>
        </p:txBody>
      </p:sp>
      <p:pic>
        <p:nvPicPr>
          <p:cNvPr id="39939" name="Picture 2" descr="http://www.globalsecurity.org/military/systems/ship/images/rosie-image5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762000"/>
            <a:ext cx="464820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87791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458200" cy="6400800"/>
          </a:xfrm>
        </p:spPr>
        <p:txBody>
          <a:bodyPr>
            <a:normAutofit/>
          </a:bodyPr>
          <a:lstStyle/>
          <a:p>
            <a:pPr>
              <a:defRPr/>
            </a:pPr>
            <a:r>
              <a:rPr lang="en-US" dirty="0" smtClean="0"/>
              <a:t>War Production Board (WPB)</a:t>
            </a:r>
          </a:p>
          <a:p>
            <a:pPr marL="914400" lvl="1" indent="-457200">
              <a:defRPr/>
            </a:pPr>
            <a:r>
              <a:rPr lang="en-US" dirty="0" smtClean="0"/>
              <a:t>What did it do?</a:t>
            </a:r>
          </a:p>
          <a:p>
            <a:pPr marL="57150" indent="0">
              <a:buFont typeface="Arial" charset="0"/>
              <a:buNone/>
              <a:defRPr/>
            </a:pPr>
            <a:endParaRPr lang="en-US" dirty="0"/>
          </a:p>
          <a:p>
            <a:pPr marL="57150" indent="0">
              <a:buFont typeface="Arial" charset="0"/>
              <a:buNone/>
              <a:defRPr/>
            </a:pPr>
            <a:endParaRPr lang="en-US" dirty="0" smtClean="0"/>
          </a:p>
          <a:p>
            <a:pPr marL="57150" indent="0">
              <a:buFont typeface="Arial" charset="0"/>
              <a:buNone/>
              <a:defRPr/>
            </a:pPr>
            <a:endParaRPr lang="en-US" dirty="0" smtClean="0"/>
          </a:p>
          <a:p>
            <a:pPr marL="57150" indent="0">
              <a:buFont typeface="Arial" charset="0"/>
              <a:buNone/>
              <a:defRPr/>
            </a:pPr>
            <a:endParaRPr lang="en-US" dirty="0"/>
          </a:p>
          <a:p>
            <a:pPr marL="57150" indent="0">
              <a:buFont typeface="Arial" charset="0"/>
              <a:buNone/>
              <a:defRPr/>
            </a:pPr>
            <a:endParaRPr lang="en-US" dirty="0" smtClean="0"/>
          </a:p>
          <a:p>
            <a:pPr marL="57150" indent="0">
              <a:buFont typeface="Arial" charset="0"/>
              <a:buNone/>
              <a:defRPr/>
            </a:pPr>
            <a:endParaRPr lang="en-US" dirty="0"/>
          </a:p>
        </p:txBody>
      </p:sp>
      <p:pic>
        <p:nvPicPr>
          <p:cNvPr id="43011" name="Picture 2" descr="http://upload.wikimedia.org/wikipedia/commons/thumb/0/03/US-WarProductionBoard-Seal.svg/500px-US-WarProductionBoard-Seal.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7" y="6858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6070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533400" y="-76200"/>
            <a:ext cx="8229600" cy="1143000"/>
          </a:xfrm>
        </p:spPr>
        <p:txBody>
          <a:bodyPr/>
          <a:lstStyle/>
          <a:p>
            <a:r>
              <a:rPr lang="en-US" altLang="en-US" smtClean="0"/>
              <a:t>Building an Army</a:t>
            </a:r>
          </a:p>
        </p:txBody>
      </p:sp>
      <p:sp>
        <p:nvSpPr>
          <p:cNvPr id="44035" name="Content Placeholder 2"/>
          <p:cNvSpPr>
            <a:spLocks noGrp="1"/>
          </p:cNvSpPr>
          <p:nvPr>
            <p:ph idx="1"/>
          </p:nvPr>
        </p:nvSpPr>
        <p:spPr>
          <a:xfrm>
            <a:off x="215900" y="838200"/>
            <a:ext cx="8547100" cy="4525963"/>
          </a:xfrm>
        </p:spPr>
        <p:txBody>
          <a:bodyPr/>
          <a:lstStyle/>
          <a:p>
            <a:r>
              <a:rPr lang="en-US" altLang="en-US" dirty="0" smtClean="0"/>
              <a:t>Selective Service and Training Act (SSA)</a:t>
            </a:r>
          </a:p>
          <a:p>
            <a:pPr marL="457200" lvl="1" indent="0">
              <a:buNone/>
            </a:pPr>
            <a:endParaRPr lang="en-US" altLang="en-US" dirty="0" smtClean="0"/>
          </a:p>
          <a:p>
            <a:endParaRPr lang="en-US" altLang="en-US" dirty="0"/>
          </a:p>
          <a:p>
            <a:endParaRPr lang="en-US" altLang="en-US" dirty="0" smtClean="0"/>
          </a:p>
          <a:p>
            <a:r>
              <a:rPr lang="en-US" altLang="en-US" dirty="0" smtClean="0"/>
              <a:t>Eventually 15 million joined</a:t>
            </a:r>
          </a:p>
          <a:p>
            <a:pPr lvl="1"/>
            <a:r>
              <a:rPr lang="en-US" altLang="en-US" dirty="0" smtClean="0"/>
              <a:t>Draft &amp; </a:t>
            </a:r>
            <a:r>
              <a:rPr lang="en-US" altLang="en-US" dirty="0" smtClean="0"/>
              <a:t>volunteer</a:t>
            </a:r>
            <a:endParaRPr lang="en-US" altLang="en-US" dirty="0" smtClean="0"/>
          </a:p>
        </p:txBody>
      </p:sp>
      <p:pic>
        <p:nvPicPr>
          <p:cNvPr id="44036" name="Picture 2" descr="http://t3.gstatic.com/images?q=tbn:ANd9GcRgEc_9WcD3IVIeN_JNxsHbtbDXPlqPMuH1VKN_aRR-IP1xY9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773" y="1470024"/>
            <a:ext cx="363405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AutoShape 4" descr="data:image/jpeg;base64,/9j/4AAQSkZJRgABAQAAAQABAAD/2wCEAAkGBhMSEBUUExQWFRUUGBoaGBgYGRQaHRoXGxcaFxoWGhgYHCYeHRkjGhcUHzAgIycpLCwsFR8xNTAqNSYrLCkBCQoKDgwOGg8PFykcHBwsKSkpKSkqKSkpKSkpKSkpKSkpKSkpKSwpLCkpKSwpLCwpLCkpKSkpKSkpLCkpLCwsKf/AABEIAQIAwwMBIgACEQEDEQH/xAAcAAABBAMBAAAAAAAAAAAAAAAABAUGBwEDCAL/xABGEAACAAQEAwUECAQEAwkBAAABAgADBBEFEiExBkFRBxMiYXEygZGhFCNCUmKxwdEIcoLwFRYz4SQ0siU1Q1NUc4OSohf/xAAZAQEBAQEBAQAAAAAAAAAAAAAAAQIDBAX/xAAjEQEBAAICAgIBBQAAAAAAAAAAAQIRITEDQRJxQgQiUWGB/9oADAMBAAIRAxEAPwC8YIIIAggggCNNTWJLF3YAf3sISY1jkumQs51sbKNz/teK+OMGsmh5hOUGwAO/4YCcrxDnNkU76E/sP3j19Lm/3lH5iE+GgAWtltsOfqYXRlQrG1iSb+ZgC+kCiC8VGM0HesNmMeDHoLEUoSsI9oe8ftCuGSqnDKbHUf3aHamHhEaRtggggCCCCAIIIIAggggCCCCAIIIIAggggCCCCAgPaPhjZknKxAtlYX0Nr9djr8jEawWddlIABW+/2fPzJi2cSw9J8ppbi4YfA8iPOKX7t5VSZZGofKw2F9gPQb3iUixsEqEva92I1PIHprD3ERwVxcC9/MczzPpEslNoDEjVexGbR5zQZ4rLFtYHa0esp6RqqjZdYBCq95sRZmAI9Dr+USICI/gD5rDfKSfTe0SGLFogggggggggCCCCAIIIIAggggCCCCAIIIIAggggCKf7S6bu8RDBrZ0D25X1U/HLFwRR/b5PnS6iXMluAvdhSAPEt2Y5s2wva3XSAXy8cWUA7kS0IGUEWZj+FN7QrrO1xJYypIdiBrmsPlFLYPWlpl3Ys5+0xJNvU6w9GRNmTMsmVMnNtZFY+pzbDWNTGJcr0nWFdptbW1kqmlCXJE0kFguYooUm+ummkMnE3H2L0896adPEtpemaWoGcHZwfMRKOyvgiop571FVJ7o5MssFlJ1OpsNtIkfGnAa1zSpqOJNRJPhcqHUr91lO/lDc2KS/z3iP/rp/xhdQ9pVbKBLVLzBzVwCD5eUO/E3Zl9DlM71edmuUly5JzMefPRfOIXhOEpUtkaesgkhVLg5SxOxI2HnGprScrp7KOPPps15Zkd2cmcsGupIIU6cr9PKLOisOzvhH/Cq15YfvZdRLXK5FrOtyy6cje8WfHNoQQQQBBBBAEEEEAQQQQBBBBAEEEEAQQQQBBGCbQlfFZI3mILdSB8zAK4rbtQweXUTllzQcsxAARoQVLHMD11GnnE+psVkzPYmo3owMQPj7F5AxCTIeYVmNL8K5Ta7MVUBrbkg+lhEWKcxvBZFK6LKLzCh+tdrAAnaWqjc21MSvB8eqaF7SWLrYfV5lya9TvEHdZsipmU08EFJpJVhre+9/NecPJBGZzcK7WU8jbUj1tHTHpzy7Xvw1xAlZKLqpRlOWYhIOV97A8xDqPOKwwfiJMJwiWSM9RVMzypZ55jZWc8kGnrDH/wD0mtp3Jao77MQbsoVD1VV3AG14z8d9NbOXGmJulVNWcGWb7SG91Mm1hk877xBRPlgG4Vtyb8zvqPyia47xPJxijPdSnWspznRQCwZb2dVfa3OxiNYVwXWTte5yK1xmmbrbmUGvpG5ZJyzZyn3ZRxQZ2HPMnsAKSYQZjkf6dri56gWEWb/iUvIrhgVcArl8WYHUZQN/dFGf5YpqWhNNU1mQNM7x0UgF2tYKVFzlG+p3hfhXG8mmSXKokaayDKhdjkUEHTXnHLbr8bVtVGPJKkPPngypaAnxe0QPw9TyG8KsKxJKiRLnS7lJqh1uLHKwuLg7RROIYtOrZqS6uoIeY2Tuh4VBJyiVLXYOxNi51sYvTCaMSZMuULDIoFhsPIeQ2HpBksgggigggggCCCCAIIIIAggggCCCCAT4gCZMzL7WRrWF9cptpzjn/FOJakzSi5RZreJC7eep0F9LR0RFb9oHBjBzV06F9PrUXewuc6gfaHlrErUqrnxeYbkzGJ2t4VsfTQxr/wA8zJTIZoWaZfsFiWKfytuIcMXSW0szJpRQBo0wksfIKouSIiGMyBeXcsqsLjMAGK/fyjYHkDqYkjdyTWo4ywqvZWrZE3vUXKGVtx+IjU++FFGvDyAsXmtcHwO7lRffKOvnFcT6JQodFbKxstzr66RMMK7KHnopLtLJ1N7EfDlD/WbP6O1VxFgocM4mVDKoRL3IVBsoBtoIQvx1hEuZ3krDmd+Rd9L+S3IEOh7BVA/5g69VtHit7ExKRmBMzKCTra1t7iGzRsqe2yoy5KWnkyByyrcwzzcexSsP1k2aFOlwCq+nhi0+G+zulWQrhRZlBzHf1uYdsQenpMoyBhYFrAMVH3sv6RNrpQtRgqorGa/iHQEkxswZ5TyyuaaZliFSXa2a/ha/TmYnPE+OUNTNUBVyMcjMvhZG0yuNNUYbjlG/h7hqnkVtkHiMq/Xn7S32uPyhtqzjaP4fV00qnb6SDMqpdllgE6k7ljyXz3iw+E+MJzvmZ2cSe7SYDuc4ubX3A5E9POHZOz+gq8rzpAE1RZnUlRMH4lBseXL0MO2AcAU1KGyrmLsGJbUnLsD1Aiue0mgggjTIggggCCCCAIIIIAggggCCCCAIR4rVtLlFkXM2gA8zpeFkIcaaaJDdz7fxNuZA5m3KAqXiDhWZOrVnVBTuzq63GYEXOijqeURnivCkWTNqFQB3+01zZRp4b6DTSJxUS5jJMfLZJd8xOjMRvpyERHiLEKicisJJaSFLEKNQo0vbpf4xlvtFqlAkkCWPYCm+9nb7XuHKHqi7QXWWssmYBJW47oA3sDmmOTudt9BHngeQtXJnyCBnLXDaC17Dc8omn+Xloaod0/dSZktRmyLMUsAFZWuLgt8DEdNb6RjCOK6+lH0lUadTzGyku4dGca3BGqnlppyiWcP9oU3EJyyEl5Lm7n7qAWK253iWU1Kk0KLXUD2ioA9FTZREV4ZwYU2LvbUTEJGlgLE6ROE++0QxrFcSWa+HiZYS/D4QB4Cbhyd7WMOlD2XOWR2qman0abq/e3G6JbTKevKJxxDgCnEJdSB4jLMtj1H72jclHNkX8d0toGHiHlmG4hvS63JVW0vZ030hXl58jTTZJo8XdLrnf1Owiaz5OWrlFAM2icrZSb7e4xKaemVUL7sw1vyiI4TXSpdZUzp2qylOg3yBb6ajUGJztd8WHXGsWU1MuVKJEwAKq88xPT53ifS5vsqdWy3P5X003/XpED4F7SKDEqhkSSJM9Ae77wIWeWuxDDXML3K3vre51tPJVMFZm3ZrXJ6DYDyFz8T1jpI87dBBBFBBBBAEEEEAQQQQBBBBAEEEEAQQQQEJ4qo1pqWrnMcrTTowY6sSAtkPzF9bGIThOOIjTJc19J4GWY1rhwPYa2y3h/7Uqc/SKfvHbuSWexICq6gDf0IPxitOOcapDLkmRpNDNnA1Vk5eVwdYlm2sctXbzQ1f0XEaiWBYMwuR8dLcjFnU+LrZbm46efp1jn6nxFzPDsxuTv5RaHDuFzknqzktYZ8vInbOD+kYyjvhlva1qKovY2sTy6CGurk/8RLYeEyyxb8dxpC/BHHhCi9xc9dYhfG2F10mqM2XMzy2vbyG+Ujy684iTXy5TfiGpCykmk2y2N+nUxvqKhZkkOCDcAg73uIr5MbOJtS0mVlvdpo12UaA/hJiwDhoSQJQsGA05a87CDN1NRGMTx9heWikvoFUc2O3uEQLH6RpUnFQ7XdFp1vsPrPE4A87D4RaeD4SGqM7a91t5ttc+kNdPwnKrzXPPVu7nzFRSDY/VC2ceV/yi4p5L/DnCmqXluHRmR1N1ZSQQRsQRqDHTXZH2gHEqUrNI+kyLCZsM6n2ZoHnYggaAjlcCKA434SbDqppDTFmaZlZfunbMOTeUK+zDiUUOJyJrNllMe7mkmwyPpdvJWyt/THRydYwR4kT1dQyMGVgCCpBBB2II0Ij3AEEEEAQQQQBBBBAEEEEAQQRSHah2r1MnEO5o3yJSsO80/1Jm5RvwAG1ut/KAuTFMVlU0pps+YsuWu7MbD08yeg1irMe/iJp0YrSyHnWPtue7U+YFi3xtFW8d9oNRicxTN+rloBllKTlDW1c33Y9TsNPWKDeAsbHu3GsqpbS2kUwltyKFyPO7G1/O0V7V1TTHLta56AAfARra3KMhza3I8oBRhuHvOfJLF3sSBzNhew84trhbiZJqyrtqJeSYDoQfZvFb8G4vLpaoTpmbwg5cvJjp+V4kq/RXqfpFMSUDKZkqxByk2Y5eYvbaM2N4XVXiJC0qK+YBBa7MRZVAvDFi3FNPOIJcshvYIGuQOe2sKeD+Ipc6lQTiJh8QylSbKDswI5aQn4hkLlLyZssBNlYddgpHnyjFbw1b+4o4dxqhzE0y5plvFlSxA/Ex2hVieOu01FlyGmpdbujLdCeZXcr6REaeprJp7ph3ZYZiEUexy1AuW9Ym+Gyvo8pQUK9Re7H8THr5coLljJ9s8Q4gKSmnzgNbWHmxhKnE0umo5TMRmmFUlLzead9OSgm59IUY7SiolBGbJJUiZMc7ZV1EVHUYlNqasViSy1NTnJTS1Oyr/4lupOp9Y11GMcbldIHxfTT5ddULUaze8Ysetze48rbQzxbXFuEPihScxWXMUZblSGZeWfzHWKrrKUy3ZCQcpIuOducallM/Hlh2kfCPaPW4cpWnmAy21MuYMyhvvKLgqfQ2PO+kWFhHbhWFA7ypMwX1UBkNgdbNc/Eg2imadFN7m3TS+vTyixMGwVO59P75RvGbccrpamCdsdLNsJyPTt5+Nb67MmvTdRvE3osQlzlzSpiTF6qwYfKObJ+HiXfXfWFeEY7Np5geSxluBuLeL8JB0I02MW4p8nSEEc98b9o1ZU5EDd2gF2EouuZurG5NhyF99YmvZF2hzKstTVLZpqjOjm12XmpsLXG46i/QmJ8bpqVZ8EEEZUQQQQGCY47xmvz1tQ51zznPxc2+UdhzPZPoY4trD9a5H32/wCowC7FaFignCxUEIeoNri48xzhse1hbfnDojd+hAOVtBY2Aa23vhrnSShIYWIi0a4IIIg9KItDs94LSdLabNvKlqbd4p8TG1yq/qYrbD6Zpk1EX2nYKPUm0Xlxb31AKVEUd0id1c+ySSt3sPtA3v5RmumBcOGBJmK9FPYPoTKnG6uu+jjYwy02JTladJnSRLmSyGSxDDxNcsfK2xiSSKzvEafmISTOEsjYtYhSR0uTCJ0pZpaW4cOsx5GdfCzL/qJL15b/AAjP23ZrpPsJw+XKAZQS00Asx1O1/dHniRgshn18GunrrEWw3jpCFlSGzrL8OdtSbaajrfT3RJqjECwMuykumx2udgfI7Rdy8Odxs5VJxBxJUYgpkyhlkyzZ5dwDMYHdvw6DSGekqWkEjxyr3OUggD+UbdI8arPeai5SJjZ0vqviPhiWUdVnRWI9x1sedoxa+h4sJrjslSpmfRS7Ah8hPnfkfLSKZqZpZ2Y7kxb/ABdibU9LMYbv4FPQtufhFTTaM8tTa+kb8c9uH6rLmYkoib8CY0zZpD62Usp8husQgiJTwlLWWGdyBmFh7jrHXHt4sukjrDdyu/MeQhuSV4+d9b/vCSuxgGchl3JW4OXW/QfGHedh81ShmhQ0wZ1UNchNvFbYnpHRzFJRmYsy2oloC1+hNgR5w34Fib0WIy3QjMDcX21GqnyIJHvicYVw+sqieoEwOakomW3sBGuy+ZOkVrxcO7q7j7NvcQYzvhr26uw2tE6TLmDaYitpruAbfOFMVB2Z9owlzZeHzxo5+omX5t4u7YeZvY33IFot+MWabggggiCPcd8XLhtE9Qy5yCFRL2zO2wJtoLAn3RyVVTC7M9rZmY6bAk3t846X7b8Heowhympkus0jqqhg3wDX90c20dN3gKqfFyU/atyH4oBIDG2fUl7X3Gl41spBsdCIxAYjMYjIEBOOy/ADOmzqi1xSoGX/ANxjZfhqYtHirEfpNHYLc2BKnqND84YOypjR0s8FQxmG/l4VBt5gA6xYQxelmyAbrcgbDW9vSOeTthxOlO4djl58uW+ZZSPndQT4iupDA7ERbtNxZh1Vka6sVOYaWIa1r/DnEcTCaNZ3eFc4BuRpz0vEhm8IYbVSgZaqg+9KbKw8j/vBrLXuGrGuFqEpMnUyCnnIwKzEJCs/RlvYqeenOFXBE5pjzGnhkmrZO7+yQbHOrfaH5QzYxwnUykKSqlcl/CJ+l+lpi87aaw99neHze4WdPYF3ZggGwFiNPeITlMtTHUpmxbs2NVUz5kqbkmG7IbeFjexVvLlcdYizYTiVHczaaYZa3JK2dR5i2touzCZACodvDt0POHBk+Ea1KzPLljeFTYLwz/itP4wVkPs32sw5qDzBitHwZKZqtWfMJUwy0mW3I8o6feUApygCym1hbl5RyzlabInJu4mMx8zmIPvjeE0x5fJc7utOG0tPPcrOfuxuJgFyDbQZed42pg9NLN5k4zADsosCPPW4hnp8OmsSApHrpC08PTFcK97Ha19TG+3Posm8VZdJaIg5ZQBp69Y2y6xmeTM6oVPmQ14acVwXurDW+a2v7RI6OSFlUqW8bFmPkNosZvXCS0OIkSu6+zmMwHztaIBxhO7yrsBr4R74k1FNJkF76orAn+q2sRjCaQ1WIKNxnuf5QYlMS3jKhenmS/szEA23DLYg3+EdO8PYn9IpJE+1u+lI9j+JQ36xzT2lYgZk/kNeXK2ljF6dkbWwekUkZu7JtfXKZjkG3SxEZybx6TKCCCMq01qoZbiZbIVIbNYDKRY3J0ta8cjYjw4RWzpNM3fLLchHQ3GXdTf009Yn3b/xLUGsFJmZJCIjZRcCYzXOY9QNrbaGK2wbGWkE22O/KAca/h19GmOpbnl8RuPvAc7QyzaIg+EhgdiP25GHiZiKzFYg2a2+xNtR6w11M83vfUjfaNaQiicdnXAT1bfSJgtTymsSd3fki9ddzHjgHsyn4jNGYGXIFi7ncqfujmTF7YvSSqZKOmlAImchVHRUJ+J3jFanaG8QzRSiQUAAQNtz1u9+txDt2eTKdkYG2ZmLIG5KeQhh7QmPcIVtmV7i+u+lj5Q18N1ElZd5gIlk2LKfHJY+XNOhjm9OvS0cY4bpJg1tKmcnQaj9DEZrOE5ym8uplsfehIB520JhBiEirlW7qb9ISZqhBFyOvwhqquIJ0tM02fJlhTY3N3v0CDUnzhyY6n5HeVg8962mlT3+rZi2RTfMAOf4YsqRUBZncWAyqGW2gte1orLsv4ip6rEX1mvNWWSjvaxH2gFHsxZNYF75XO6gr6q1v1Ea6cc8t0rpCpJAuCDf4728oVmPMnaPcacxHKbzjJxCeV2We/p7Z5R1ZeOUKib3ldPYbPUNb/7mNY9pekkx5CJ2bUk2bQaa2O3KNFdxKs9pbEEvLNjlXkOcKuJHYMfECAo1v5bwzsSFBB94taOzmV42FaahEpyL3BuNCdswEJKSqLz3flLAVfID9zeJFSd09OrZwsxS19dMoG+kRJfBTO+niJt5jaINU7FslJMAOsyawH8vOFvCjrTU02pf228KDn6iIvhlC06YqDbc+Q5w58S4hmYSksFlgABf71MY37a16JGaZWVCqBdnNtPmfzMW3wbiyf49SyZQFpdGZLEcwAZgOnMWA+MMvDXDS4dRfTajSc6lgDukvZV1+05+UHYTRvPxabUsNJctyTtZ5hAAH9OfSM1qOhoIIIiqm/iC4YWZSJWAgPIIU/ilubW9Qxv7zHPkXH/EJxSzT5dEtwksCZM/E7Dwjzsuvq0VNVyFUIBq1rsQbjXYesAnQQ84LThLT5wUy0PhRvttyFvug6k+UI6GmLMEAJLEbb25287Q+41RMs+RKf2msxUbImyp6gC59Youzslw5xQrNcktUuznoqA+FR0HlDxx4rItNUKL9xPUsPwMCjH3Xh44bpBLpJKDYIv5Rvr6YT5LodnUj38vnEWKv4vkglkuCbZvnEJnUrCZkRXOcXIUE6DUm3S2sWGmGZndnuSqZfQqIYJmFNKR5udu8mj6PIW25mkZ2v0UExyeq3jaKY5js2lkrLkI8pJ63WazeLKDZggHsa++K/Zybkm5PP8A3i+O0jhGWlDPRV/0UlzZXUFfBN+OhPpFDqN46x5bdrl/h0pB3lTMIF8qqDzGusTrjWVVCcrSpTOpXdNdBr4uh3iHfw6J4ak+kXUBEQ04L3gkSi17lASDuCdbQ5K0ZaAmAT4lU5JExz9lGPwUmOSaCouWa+rPcfEm8dO8ZVn/AGXVvtaS499rRy1h/sH1/SN4dpek6q6TLIlM2omKbX/WGWomgLtcA2NvIflDmK8TKaUmoCC0acfwrukXfxAH49Y6uRDSYgVlMgFyykD+o/nGeIk7ulC7Hwj4C5jOCUgmVMtT1Zj6LaDtBmgFEHUtEvSzszYPXiVJmm12ayg+W5iUdlHC4qal6mcPqaUZyW0UzL+FSeg1Y+kR/hSmWaJ0s28SXueQGt/dDzi3EDGmTDKBH7oWaawUhp0w2uTfaWNAOto53pv2W8acRNitfLo6Uky84QN98jQv/KBmI6xZD4HJw9aelkAhUImzG+1MYEAMxHvsIZeyLgL6PMM+YLzFW38pP2R+piR4qO9rLX9qZLlr7jdoSclqw8wgjS9Nc3v8ozGGnJ3aLXNOxOomMfac5fJRoB8oj0gEkAAk8gNTfyESvGOFGfFZtLn1WY4zm/s5swPwaJfS4DSUrIkgZ5yKVmT9fESbkqp9kgaXiwR3gbCWluaiapULotwQS50Nh0H5wz4viefEi5OgcLfyESnjTHhKlBVPjOij7o5mK0Mwk3vqYtHZeDVizJKldgoF/wCkQS5uVynvH7RCuzviC9HIYXZGRQ34WXwmJjidOWUMhsdNfLqD1EZVGOI6tJFQof8A06u9j911HiU+o+YjW2DtOnJPCEypakIerHTOo6W5xo4k4am11fLlK+Snpk8b6XM1zewHW2vleEXGfaBMpFEiiykqcmeZ4ixHtFV6DYnaJpqZXWjzxHWyu7Z5zCXKSXMV8+zhkIya7tex0jmBRvbaHzi3iaoq5n180zCvuUHoqjSGJDpGozV8fw7SP+FqH/GB8rxb4ilf4dcUGSpkHe6uPTYxdN4IwwjyBGWHnAYgjnaBT58Lqxt9Ux+GscuYdLujW5WMdX8RATKaoldZL38vDpHKGFr7XkI3j2lOtNnW1tzy5Q7cV4oXykX0UC3SwhiVmGXW3T9421NUS2uum8dnM8dn1OXrGJ0EqSb/ANUa+0qksZTjbxKfW9/yh97KpV0q55+0ypr0Hi/UQ4Y7hi1NHVFgFC+JW6Muv5aRz7i/kiHZQiNWOjal5RCg21N7218rxb/+BqG71AADZWNtfDZb+m/wigOEpzrXUxQlW71LEebC4+F46+qaFJiFGGjb2099xzjMumrjsx1k5KSQbeij7znn+sMfCFIZ1WH1KU4JzcjOfl6hTf3jaJLjnDC1EtVVzLZdA/tHLsRYm1/OFuD4PLpZQlShZRc3OpYk3LMeZ84m+DXJdBBBEacxdpGOlcWnzJZsc9rjoot84Y8N4pcTrnZgRb15+t49do1AZGKVMs7CYSv8reIfIxGwbawlG2rqmmMSxuY0wXjEBY/ZHxwKaetNPYLImE+JtlJHM9D+cXBiGPypEmxmpOlzdJZVhoSbDX1jlm8PPD3EH0efKeYpmy5TZhLLGwPUeY3gsroWdjs2nUy0XM172GrMx0A98VDxl36T5z1FhNK+zceEGwAA6b+sWHO4t7yjmVNCVJOjT5zS07ktuct7lugtryimeJa1S5UTmqGJu845vE3Rb65fWJGrTMj3MeLaxgGPRe8aYSns34i+h4hLdjaXMORz0Vjv7jHQiY/Mp6lkngtJexlzANgfTcRymTHVnBcwVmE0zPqTKAv5r4b/ACiUShXBFxqDGmtqAiFjyjXhlOUlhW3XT3X0hvxiZnmCUD4V8b+7W0QI8SnMtFVTDo3dMfeVMcsUN89udo6xxKlU0UwTDlDIWYm3S4H5RylII+kjpn/WNYoc6iSVsDa9rn84TPN0ZjyHQkHkBpt/tC/FtJrC2w2ttpDVMBYrLGhcgED10v8AnHW3hmLQ4Kl9zhK9ZpZz79B8hC3iWQZOF93ZsxlagDUvMN9fdGeHqVZtTT02gXMAV6qi5j8lPxizsQ4NkTic2YBmBYAjUAWC7aL6Rm3XCSb5c98O8BVMqbQVMxQJU6ctuqkN9ocr2jqKGLE+Hk7tAgNpTKyINQLaac+ph8Bjm6MwQQQBBBBAc7fxC4YExGXNAt30kXPVkYr/ANJSKt5Rfv8AELw+8ynlVKgsJJKtb7IYjxHyuLe8RQNoDEEZtGIAjMYggPWc2tfQ8oxGIIAjIjEZBgPV9I6d7FnJwWR5Fx/+jHMY2jojsL4hkPhy0yuBOlFiyHcgm4ZRzHKAsapqQg1/vzhpVSUY6ZprBfncwoxYA2B0JIHu3MEjIrpdtdci8z1a36xEKqmgSandzFDKdwdo5S4vwNqOsZToCxZCPu5jp6i0dZkxSnbfgF075RrKe/8A8cz9nHziqr6YhnzLjeYfhePHDlBMm1TMiGZ3K3IUE8wgt7zf3QcLMs1llTFcpfxMm4U6D01O/nFk/wAP9Hlq64EWyBVt08TaH4R0t6rEno89muET0xB+/lNLaXJ1zDQlyLZTsdFPxi1oLQRi3bUmhBBBEUQQQQBBBBAJ6+glz5Typqh5cxSrKdiDoRFUYl/DnTsxMmpmS1+6yq9v6rqYt+CAo/Hv4ehLpHamnTJtQuoVgiq45qBya17am+g84puuw2bJdpc2W8t10ZWUgg+hjtSE9Th8qZ7ctH/mVW/MQHG0zCZyyhOaU6ymNg5UhSegJ3hJHU/bBhSTsIngg/V5XW33gwHwsxjmSZRELewH93v6RQjyx6EuNjCyx4SA8RiNncmPEQemETTAuCZ85Zc6gnAzVUNMl5gkxCSbFbnxIbbiIUYvbs7wVJlFJM6jExbXlzkJDkX1Bt9m/K8Bswt8ZYd20x3ddCxRQVB5A7e+J1wtwz9GVnmMZk+Z7bsc1h9wE7D0hxo7qAkuSUUc2P8AZJhcYDyYhPavhneYbNYG3di7ecsnUfGxiYTqpFNmdVJ+8wEIcWpkqaebIDKRNQroQTrzsIg5vwCQ9HXyb6y51hf7yG2nkb2i4ex/BzLnV021hNmLl9BmvfzuY24l2Uy3kywpbPJIZSRe7AW+H7RKOEsB+jJqWzMqhr7XF9R63je+GfaQQQQRloQQQQBBBBAEEEEAQQQQBBBBARrtH/7rqf5R/wBaxzHivtPBBGohK6DJsN41SkHQQQQoccLp1Lm6g7bgRLsHwmQSt5Ms+qIf0ggiVU2puHaUyf8AlpG//lS/Lyi1aWlSWgVEVFA0VQAB6AaQQRBttBaCCA8TKdW3VT6gGMpJUbKB6AQQQHuCCCAIIIIAggggCCCCAIIIID//2Q=="/>
          <p:cNvSpPr>
            <a:spLocks noChangeAspect="1" noChangeArrowheads="1"/>
          </p:cNvSpPr>
          <p:nvPr/>
        </p:nvSpPr>
        <p:spPr bwMode="auto">
          <a:xfrm>
            <a:off x="63500" y="-1185863"/>
            <a:ext cx="1857375"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4038" name="AutoShape 6" descr="data:image/jpeg;base64,/9j/4AAQSkZJRgABAQAAAQABAAD/2wCEAAkGBhMSEBUUExQWFRUUGBoaGBgYGRQaHRoXGxcaFxoWGhgYHCYeHRkjGhcUHzAgIycpLCwsFR8xNTAqNSYrLCkBCQoKDgwOGg8PFykcHBwsKSkpKSkqKSkpKSkpKSkpKSkpKSkpKSwpLCkpKSwpLCwpLCkpKSkpKSkpLCkpLCwsKf/AABEIAQIAwwMBIgACEQEDEQH/xAAcAAABBAMBAAAAAAAAAAAAAAAABAUGBwEDCAL/xABGEAACAAQEAwUECAQEAwkBAAABAgADBBEFEiExBkFRBxMiYXEygZGhFCNCUmKxwdEIcoLwFRYz4SQ0siU1Q1NUc4OSohf/xAAZAQEBAQEBAQAAAAAAAAAAAAAAAQIDBAX/xAAjEQEBAAICAgIBBQAAAAAAAAAAAQIRITEDQRJxQgQiUWGB/9oADAMBAAIRAxEAPwC8YIIIAggggCNNTWJLF3YAf3sISY1jkumQs51sbKNz/teK+OMGsmh5hOUGwAO/4YCcrxDnNkU76E/sP3j19Lm/3lH5iE+GgAWtltsOfqYXRlQrG1iSb+ZgC+kCiC8VGM0HesNmMeDHoLEUoSsI9oe8ftCuGSqnDKbHUf3aHamHhEaRtggggCCCCAIIIIAggggCCCCAIIIIAggggCCCCAgPaPhjZknKxAtlYX0Nr9djr8jEawWddlIABW+/2fPzJi2cSw9J8ppbi4YfA8iPOKX7t5VSZZGofKw2F9gPQb3iUixsEqEva92I1PIHprD3ERwVxcC9/MczzPpEslNoDEjVexGbR5zQZ4rLFtYHa0esp6RqqjZdYBCq95sRZmAI9Dr+USICI/gD5rDfKSfTe0SGLFogggggggggCCCCAIIIIAggggCCCCAIIIIAggggCKf7S6bu8RDBrZ0D25X1U/HLFwRR/b5PnS6iXMluAvdhSAPEt2Y5s2wva3XSAXy8cWUA7kS0IGUEWZj+FN7QrrO1xJYypIdiBrmsPlFLYPWlpl3Ys5+0xJNvU6w9GRNmTMsmVMnNtZFY+pzbDWNTGJcr0nWFdptbW1kqmlCXJE0kFguYooUm+ummkMnE3H2L0896adPEtpemaWoGcHZwfMRKOyvgiop571FVJ7o5MssFlJ1OpsNtIkfGnAa1zSpqOJNRJPhcqHUr91lO/lDc2KS/z3iP/rp/xhdQ9pVbKBLVLzBzVwCD5eUO/E3Zl9DlM71edmuUly5JzMefPRfOIXhOEpUtkaesgkhVLg5SxOxI2HnGprScrp7KOPPps15Zkd2cmcsGupIIU6cr9PKLOisOzvhH/Cq15YfvZdRLXK5FrOtyy6cje8WfHNoQQQQBBBBAEEEEAQQQQBBBBAEEEEAQQQQBBGCbQlfFZI3mILdSB8zAK4rbtQweXUTllzQcsxAARoQVLHMD11GnnE+psVkzPYmo3owMQPj7F5AxCTIeYVmNL8K5Ta7MVUBrbkg+lhEWKcxvBZFK6LKLzCh+tdrAAnaWqjc21MSvB8eqaF7SWLrYfV5lya9TvEHdZsipmU08EFJpJVhre+9/NecPJBGZzcK7WU8jbUj1tHTHpzy7Xvw1xAlZKLqpRlOWYhIOV97A8xDqPOKwwfiJMJwiWSM9RVMzypZ55jZWc8kGnrDH/wD0mtp3Jao77MQbsoVD1VV3AG14z8d9NbOXGmJulVNWcGWb7SG91Mm1hk877xBRPlgG4Vtyb8zvqPyia47xPJxijPdSnWspznRQCwZb2dVfa3OxiNYVwXWTte5yK1xmmbrbmUGvpG5ZJyzZyn3ZRxQZ2HPMnsAKSYQZjkf6dri56gWEWb/iUvIrhgVcArl8WYHUZQN/dFGf5YpqWhNNU1mQNM7x0UgF2tYKVFzlG+p3hfhXG8mmSXKokaayDKhdjkUEHTXnHLbr8bVtVGPJKkPPngypaAnxe0QPw9TyG8KsKxJKiRLnS7lJqh1uLHKwuLg7RROIYtOrZqS6uoIeY2Tuh4VBJyiVLXYOxNi51sYvTCaMSZMuULDIoFhsPIeQ2HpBksgggigggggCCCCAIIIIAggggCCCCAT4gCZMzL7WRrWF9cptpzjn/FOJakzSi5RZreJC7eep0F9LR0RFb9oHBjBzV06F9PrUXewuc6gfaHlrErUqrnxeYbkzGJ2t4VsfTQxr/wA8zJTIZoWaZfsFiWKfytuIcMXSW0szJpRQBo0wksfIKouSIiGMyBeXcsqsLjMAGK/fyjYHkDqYkjdyTWo4ywqvZWrZE3vUXKGVtx+IjU++FFGvDyAsXmtcHwO7lRffKOvnFcT6JQodFbKxstzr66RMMK7KHnopLtLJ1N7EfDlD/WbP6O1VxFgocM4mVDKoRL3IVBsoBtoIQvx1hEuZ3krDmd+Rd9L+S3IEOh7BVA/5g69VtHit7ExKRmBMzKCTra1t7iGzRsqe2yoy5KWnkyByyrcwzzcexSsP1k2aFOlwCq+nhi0+G+zulWQrhRZlBzHf1uYdsQenpMoyBhYFrAMVH3sv6RNrpQtRgqorGa/iHQEkxswZ5TyyuaaZliFSXa2a/ha/TmYnPE+OUNTNUBVyMcjMvhZG0yuNNUYbjlG/h7hqnkVtkHiMq/Xn7S32uPyhtqzjaP4fV00qnb6SDMqpdllgE6k7ljyXz3iw+E+MJzvmZ2cSe7SYDuc4ubX3A5E9POHZOz+gq8rzpAE1RZnUlRMH4lBseXL0MO2AcAU1KGyrmLsGJbUnLsD1Aiue0mgggjTIggggCCCCAIIIIAggggCCCCAIR4rVtLlFkXM2gA8zpeFkIcaaaJDdz7fxNuZA5m3KAqXiDhWZOrVnVBTuzq63GYEXOijqeURnivCkWTNqFQB3+01zZRp4b6DTSJxUS5jJMfLZJd8xOjMRvpyERHiLEKicisJJaSFLEKNQo0vbpf4xlvtFqlAkkCWPYCm+9nb7XuHKHqi7QXWWssmYBJW47oA3sDmmOTudt9BHngeQtXJnyCBnLXDaC17Dc8omn+Xloaod0/dSZktRmyLMUsAFZWuLgt8DEdNb6RjCOK6+lH0lUadTzGyku4dGca3BGqnlppyiWcP9oU3EJyyEl5Lm7n7qAWK253iWU1Kk0KLXUD2ioA9FTZREV4ZwYU2LvbUTEJGlgLE6ROE++0QxrFcSWa+HiZYS/D4QB4Cbhyd7WMOlD2XOWR2qman0abq/e3G6JbTKevKJxxDgCnEJdSB4jLMtj1H72jclHNkX8d0toGHiHlmG4hvS63JVW0vZ030hXl58jTTZJo8XdLrnf1Owiaz5OWrlFAM2icrZSb7e4xKaemVUL7sw1vyiI4TXSpdZUzp2qylOg3yBb6ajUGJztd8WHXGsWU1MuVKJEwAKq88xPT53ifS5vsqdWy3P5X003/XpED4F7SKDEqhkSSJM9Ae77wIWeWuxDDXML3K3vre51tPJVMFZm3ZrXJ6DYDyFz8T1jpI87dBBBFBBBBAEEEEAQQQQBBBBAEEEEAQQQQEJ4qo1pqWrnMcrTTowY6sSAtkPzF9bGIThOOIjTJc19J4GWY1rhwPYa2y3h/7Uqc/SKfvHbuSWexICq6gDf0IPxitOOcapDLkmRpNDNnA1Vk5eVwdYlm2sctXbzQ1f0XEaiWBYMwuR8dLcjFnU+LrZbm46efp1jn6nxFzPDsxuTv5RaHDuFzknqzktYZ8vInbOD+kYyjvhlva1qKovY2sTy6CGurk/8RLYeEyyxb8dxpC/BHHhCi9xc9dYhfG2F10mqM2XMzy2vbyG+Ujy684iTXy5TfiGpCykmk2y2N+nUxvqKhZkkOCDcAg73uIr5MbOJtS0mVlvdpo12UaA/hJiwDhoSQJQsGA05a87CDN1NRGMTx9heWikvoFUc2O3uEQLH6RpUnFQ7XdFp1vsPrPE4A87D4RaeD4SGqM7a91t5ttc+kNdPwnKrzXPPVu7nzFRSDY/VC2ceV/yi4p5L/DnCmqXluHRmR1N1ZSQQRsQRqDHTXZH2gHEqUrNI+kyLCZsM6n2ZoHnYggaAjlcCKA434SbDqppDTFmaZlZfunbMOTeUK+zDiUUOJyJrNllMe7mkmwyPpdvJWyt/THRydYwR4kT1dQyMGVgCCpBBB2II0Ij3AEEEEAQQQQBBBBAEEEEAQQRSHah2r1MnEO5o3yJSsO80/1Jm5RvwAG1ut/KAuTFMVlU0pps+YsuWu7MbD08yeg1irMe/iJp0YrSyHnWPtue7U+YFi3xtFW8d9oNRicxTN+rloBllKTlDW1c33Y9TsNPWKDeAsbHu3GsqpbS2kUwltyKFyPO7G1/O0V7V1TTHLta56AAfARra3KMhza3I8oBRhuHvOfJLF3sSBzNhew84trhbiZJqyrtqJeSYDoQfZvFb8G4vLpaoTpmbwg5cvJjp+V4kq/RXqfpFMSUDKZkqxByk2Y5eYvbaM2N4XVXiJC0qK+YBBa7MRZVAvDFi3FNPOIJcshvYIGuQOe2sKeD+Ipc6lQTiJh8QylSbKDswI5aQn4hkLlLyZssBNlYddgpHnyjFbw1b+4o4dxqhzE0y5plvFlSxA/Ex2hVieOu01FlyGmpdbujLdCeZXcr6REaeprJp7ph3ZYZiEUexy1AuW9Ym+Gyvo8pQUK9Re7H8THr5coLljJ9s8Q4gKSmnzgNbWHmxhKnE0umo5TMRmmFUlLzead9OSgm59IUY7SiolBGbJJUiZMc7ZV1EVHUYlNqasViSy1NTnJTS1Oyr/4lupOp9Y11GMcbldIHxfTT5ddULUaze8Ysetze48rbQzxbXFuEPihScxWXMUZblSGZeWfzHWKrrKUy3ZCQcpIuOducallM/Hlh2kfCPaPW4cpWnmAy21MuYMyhvvKLgqfQ2PO+kWFhHbhWFA7ypMwX1UBkNgdbNc/Eg2imadFN7m3TS+vTyixMGwVO59P75RvGbccrpamCdsdLNsJyPTt5+Nb67MmvTdRvE3osQlzlzSpiTF6qwYfKObJ+HiXfXfWFeEY7Np5geSxluBuLeL8JB0I02MW4p8nSEEc98b9o1ZU5EDd2gF2EouuZurG5NhyF99YmvZF2hzKstTVLZpqjOjm12XmpsLXG46i/QmJ8bpqVZ8EEEZUQQQQGCY47xmvz1tQ51zznPxc2+UdhzPZPoY4trD9a5H32/wCowC7FaFignCxUEIeoNri48xzhse1hbfnDojd+hAOVtBY2Aa23vhrnSShIYWIi0a4IIIg9KItDs94LSdLabNvKlqbd4p8TG1yq/qYrbD6Zpk1EX2nYKPUm0Xlxb31AKVEUd0id1c+ySSt3sPtA3v5RmumBcOGBJmK9FPYPoTKnG6uu+jjYwy02JTladJnSRLmSyGSxDDxNcsfK2xiSSKzvEafmISTOEsjYtYhSR0uTCJ0pZpaW4cOsx5GdfCzL/qJL15b/AAjP23ZrpPsJw+XKAZQS00Asx1O1/dHniRgshn18GunrrEWw3jpCFlSGzrL8OdtSbaajrfT3RJqjECwMuykumx2udgfI7Rdy8Odxs5VJxBxJUYgpkyhlkyzZ5dwDMYHdvw6DSGekqWkEjxyr3OUggD+UbdI8arPeai5SJjZ0vqviPhiWUdVnRWI9x1sedoxa+h4sJrjslSpmfRS7Ah8hPnfkfLSKZqZpZ2Y7kxb/ABdibU9LMYbv4FPQtufhFTTaM8tTa+kb8c9uH6rLmYkoib8CY0zZpD62Usp8husQgiJTwlLWWGdyBmFh7jrHXHt4sukjrDdyu/MeQhuSV4+d9b/vCSuxgGchl3JW4OXW/QfGHedh81ShmhQ0wZ1UNchNvFbYnpHRzFJRmYsy2oloC1+hNgR5w34Fib0WIy3QjMDcX21GqnyIJHvicYVw+sqieoEwOakomW3sBGuy+ZOkVrxcO7q7j7NvcQYzvhr26uw2tE6TLmDaYitpruAbfOFMVB2Z9owlzZeHzxo5+omX5t4u7YeZvY33IFot+MWabggggiCPcd8XLhtE9Qy5yCFRL2zO2wJtoLAn3RyVVTC7M9rZmY6bAk3t846X7b8Heowhympkus0jqqhg3wDX90c20dN3gKqfFyU/atyH4oBIDG2fUl7X3Gl41spBsdCIxAYjMYjIEBOOy/ADOmzqi1xSoGX/ANxjZfhqYtHirEfpNHYLc2BKnqND84YOypjR0s8FQxmG/l4VBt5gA6xYQxelmyAbrcgbDW9vSOeTthxOlO4djl58uW+ZZSPndQT4iupDA7ERbtNxZh1Vka6sVOYaWIa1r/DnEcTCaNZ3eFc4BuRpz0vEhm8IYbVSgZaqg+9KbKw8j/vBrLXuGrGuFqEpMnUyCnnIwKzEJCs/RlvYqeenOFXBE5pjzGnhkmrZO7+yQbHOrfaH5QzYxwnUykKSqlcl/CJ+l+lpi87aaw99neHze4WdPYF3ZggGwFiNPeITlMtTHUpmxbs2NVUz5kqbkmG7IbeFjexVvLlcdYizYTiVHczaaYZa3JK2dR5i2touzCZACodvDt0POHBk+Ea1KzPLljeFTYLwz/itP4wVkPs32sw5qDzBitHwZKZqtWfMJUwy0mW3I8o6feUApygCym1hbl5RyzlabInJu4mMx8zmIPvjeE0x5fJc7utOG0tPPcrOfuxuJgFyDbQZed42pg9NLN5k4zADsosCPPW4hnp8OmsSApHrpC08PTFcK97Ha19TG+3Posm8VZdJaIg5ZQBp69Y2y6xmeTM6oVPmQ14acVwXurDW+a2v7RI6OSFlUqW8bFmPkNosZvXCS0OIkSu6+zmMwHztaIBxhO7yrsBr4R74k1FNJkF76orAn+q2sRjCaQ1WIKNxnuf5QYlMS3jKhenmS/szEA23DLYg3+EdO8PYn9IpJE+1u+lI9j+JQ36xzT2lYgZk/kNeXK2ljF6dkbWwekUkZu7JtfXKZjkG3SxEZybx6TKCCCMq01qoZbiZbIVIbNYDKRY3J0ta8cjYjw4RWzpNM3fLLchHQ3GXdTf009Yn3b/xLUGsFJmZJCIjZRcCYzXOY9QNrbaGK2wbGWkE22O/KAca/h19GmOpbnl8RuPvAc7QyzaIg+EhgdiP25GHiZiKzFYg2a2+xNtR6w11M83vfUjfaNaQiicdnXAT1bfSJgtTymsSd3fki9ddzHjgHsyn4jNGYGXIFi7ncqfujmTF7YvSSqZKOmlAImchVHRUJ+J3jFanaG8QzRSiQUAAQNtz1u9+txDt2eTKdkYG2ZmLIG5KeQhh7QmPcIVtmV7i+u+lj5Q18N1ElZd5gIlk2LKfHJY+XNOhjm9OvS0cY4bpJg1tKmcnQaj9DEZrOE5ym8uplsfehIB520JhBiEirlW7qb9ISZqhBFyOvwhqquIJ0tM02fJlhTY3N3v0CDUnzhyY6n5HeVg8962mlT3+rZi2RTfMAOf4YsqRUBZncWAyqGW2gte1orLsv4ip6rEX1mvNWWSjvaxH2gFHsxZNYF75XO6gr6q1v1Ea6cc8t0rpCpJAuCDf4728oVmPMnaPcacxHKbzjJxCeV2We/p7Z5R1ZeOUKib3ldPYbPUNb/7mNY9pekkx5CJ2bUk2bQaa2O3KNFdxKs9pbEEvLNjlXkOcKuJHYMfECAo1v5bwzsSFBB94taOzmV42FaahEpyL3BuNCdswEJKSqLz3flLAVfID9zeJFSd09OrZwsxS19dMoG+kRJfBTO+niJt5jaINU7FslJMAOsyawH8vOFvCjrTU02pf228KDn6iIvhlC06YqDbc+Q5w58S4hmYSksFlgABf71MY37a16JGaZWVCqBdnNtPmfzMW3wbiyf49SyZQFpdGZLEcwAZgOnMWA+MMvDXDS4dRfTajSc6lgDukvZV1+05+UHYTRvPxabUsNJctyTtZ5hAAH9OfSM1qOhoIIIiqm/iC4YWZSJWAgPIIU/ilubW9Qxv7zHPkXH/EJxSzT5dEtwksCZM/E7Dwjzsuvq0VNVyFUIBq1rsQbjXYesAnQQ84LThLT5wUy0PhRvttyFvug6k+UI6GmLMEAJLEbb25287Q+41RMs+RKf2msxUbImyp6gC59Youzslw5xQrNcktUuznoqA+FR0HlDxx4rItNUKL9xPUsPwMCjH3Xh44bpBLpJKDYIv5Rvr6YT5LodnUj38vnEWKv4vkglkuCbZvnEJnUrCZkRXOcXIUE6DUm3S2sWGmGZndnuSqZfQqIYJmFNKR5udu8mj6PIW25mkZ2v0UExyeq3jaKY5js2lkrLkI8pJ63WazeLKDZggHsa++K/Zybkm5PP8A3i+O0jhGWlDPRV/0UlzZXUFfBN+OhPpFDqN46x5bdrl/h0pB3lTMIF8qqDzGusTrjWVVCcrSpTOpXdNdBr4uh3iHfw6J4ak+kXUBEQ04L3gkSi17lASDuCdbQ5K0ZaAmAT4lU5JExz9lGPwUmOSaCouWa+rPcfEm8dO8ZVn/AGXVvtaS499rRy1h/sH1/SN4dpek6q6TLIlM2omKbX/WGWomgLtcA2NvIflDmK8TKaUmoCC0acfwrukXfxAH49Y6uRDSYgVlMgFyykD+o/nGeIk7ulC7Hwj4C5jOCUgmVMtT1Zj6LaDtBmgFEHUtEvSzszYPXiVJmm12ayg+W5iUdlHC4qal6mcPqaUZyW0UzL+FSeg1Y+kR/hSmWaJ0s28SXueQGt/dDzi3EDGmTDKBH7oWaawUhp0w2uTfaWNAOto53pv2W8acRNitfLo6Uky84QN98jQv/KBmI6xZD4HJw9aelkAhUImzG+1MYEAMxHvsIZeyLgL6PMM+YLzFW38pP2R+piR4qO9rLX9qZLlr7jdoSclqw8wgjS9Nc3v8ozGGnJ3aLXNOxOomMfac5fJRoB8oj0gEkAAk8gNTfyESvGOFGfFZtLn1WY4zm/s5swPwaJfS4DSUrIkgZ5yKVmT9fESbkqp9kgaXiwR3gbCWluaiapULotwQS50Nh0H5wz4viefEi5OgcLfyESnjTHhKlBVPjOij7o5mK0Mwk3vqYtHZeDVizJKldgoF/wCkQS5uVynvH7RCuzviC9HIYXZGRQ34WXwmJjidOWUMhsdNfLqD1EZVGOI6tJFQof8A06u9j911HiU+o+YjW2DtOnJPCEypakIerHTOo6W5xo4k4am11fLlK+Snpk8b6XM1zewHW2vleEXGfaBMpFEiiykqcmeZ4ixHtFV6DYnaJpqZXWjzxHWyu7Z5zCXKSXMV8+zhkIya7tex0jmBRvbaHzi3iaoq5n180zCvuUHoqjSGJDpGozV8fw7SP+FqH/GB8rxb4ilf4dcUGSpkHe6uPTYxdN4IwwjyBGWHnAYgjnaBT58Lqxt9Ux+GscuYdLujW5WMdX8RATKaoldZL38vDpHKGFr7XkI3j2lOtNnW1tzy5Q7cV4oXykX0UC3SwhiVmGXW3T9421NUS2uum8dnM8dn1OXrGJ0EqSb/ANUa+0qksZTjbxKfW9/yh97KpV0q55+0ypr0Hi/UQ4Y7hi1NHVFgFC+JW6Muv5aRz7i/kiHZQiNWOjal5RCg21N7218rxb/+BqG71AADZWNtfDZb+m/wigOEpzrXUxQlW71LEebC4+F46+qaFJiFGGjb2099xzjMumrjsx1k5KSQbeij7znn+sMfCFIZ1WH1KU4JzcjOfl6hTf3jaJLjnDC1EtVVzLZdA/tHLsRYm1/OFuD4PLpZQlShZRc3OpYk3LMeZ84m+DXJdBBBEacxdpGOlcWnzJZsc9rjoot84Y8N4pcTrnZgRb15+t49do1AZGKVMs7CYSv8reIfIxGwbawlG2rqmmMSxuY0wXjEBY/ZHxwKaetNPYLImE+JtlJHM9D+cXBiGPypEmxmpOlzdJZVhoSbDX1jlm8PPD3EH0efKeYpmy5TZhLLGwPUeY3gsroWdjs2nUy0XM172GrMx0A98VDxl36T5z1FhNK+zceEGwAA6b+sWHO4t7yjmVNCVJOjT5zS07ktuct7lugtryimeJa1S5UTmqGJu845vE3Rb65fWJGrTMj3MeLaxgGPRe8aYSns34i+h4hLdjaXMORz0Vjv7jHQiY/Mp6lkngtJexlzANgfTcRymTHVnBcwVmE0zPqTKAv5r4b/ACiUShXBFxqDGmtqAiFjyjXhlOUlhW3XT3X0hvxiZnmCUD4V8b+7W0QI8SnMtFVTDo3dMfeVMcsUN89udo6xxKlU0UwTDlDIWYm3S4H5RylII+kjpn/WNYoc6iSVsDa9rn84TPN0ZjyHQkHkBpt/tC/FtJrC2w2ttpDVMBYrLGhcgED10v8AnHW3hmLQ4Kl9zhK9ZpZz79B8hC3iWQZOF93ZsxlagDUvMN9fdGeHqVZtTT02gXMAV6qi5j8lPxizsQ4NkTic2YBmBYAjUAWC7aL6Rm3XCSb5c98O8BVMqbQVMxQJU6ctuqkN9ocr2jqKGLE+Hk7tAgNpTKyINQLaac+ph8Bjm6MwQQQBBBBAc7fxC4YExGXNAt30kXPVkYr/ANJSKt5Rfv8AELw+8ynlVKgsJJKtb7IYjxHyuLe8RQNoDEEZtGIAjMYggPWc2tfQ8oxGIIAjIjEZBgPV9I6d7FnJwWR5Fx/+jHMY2jojsL4hkPhy0yuBOlFiyHcgm4ZRzHKAsapqQg1/vzhpVSUY6ZprBfncwoxYA2B0JIHu3MEjIrpdtdci8z1a36xEKqmgSandzFDKdwdo5S4vwNqOsZToCxZCPu5jp6i0dZkxSnbfgF075RrKe/8A8cz9nHziqr6YhnzLjeYfhePHDlBMm1TMiGZ3K3IUE8wgt7zf3QcLMs1llTFcpfxMm4U6D01O/nFk/wAP9Hlq64EWyBVt08TaH4R0t6rEno89muET0xB+/lNLaXJ1zDQlyLZTsdFPxi1oLQRi3bUmhBBBEUQQQQBBBBAJ6+glz5Typqh5cxSrKdiDoRFUYl/DnTsxMmpmS1+6yq9v6rqYt+CAo/Hv4ehLpHamnTJtQuoVgiq45qBya17am+g84puuw2bJdpc2W8t10ZWUgg+hjtSE9Th8qZ7ctH/mVW/MQHG0zCZyyhOaU6ymNg5UhSegJ3hJHU/bBhSTsIngg/V5XW33gwHwsxjmSZRELewH93v6RQjyx6EuNjCyx4SA8RiNncmPEQemETTAuCZ85Zc6gnAzVUNMl5gkxCSbFbnxIbbiIUYvbs7wVJlFJM6jExbXlzkJDkX1Bt9m/K8Bswt8ZYd20x3ddCxRQVB5A7e+J1wtwz9GVnmMZk+Z7bsc1h9wE7D0hxo7qAkuSUUc2P8AZJhcYDyYhPavhneYbNYG3di7ecsnUfGxiYTqpFNmdVJ+8wEIcWpkqaebIDKRNQroQTrzsIg5vwCQ9HXyb6y51hf7yG2nkb2i4ex/BzLnV021hNmLl9BmvfzuY24l2Uy3kywpbPJIZSRe7AW+H7RKOEsB+jJqWzMqhr7XF9R63je+GfaQQQQRloQQQQBBBBAEEEEAQQQQBBBBARrtH/7rqf5R/wBaxzHivtPBBGohK6DJsN41SkHQQQQoccLp1Lm6g7bgRLsHwmQSt5Ms+qIf0ggiVU2puHaUyf8AlpG//lS/Lyi1aWlSWgVEVFA0VQAB6AaQQRBttBaCCA8TKdW3VT6gGMpJUbKB6AQQQHuCCCAIIIIAggggCCCCAIIIID//2Q=="/>
          <p:cNvSpPr>
            <a:spLocks noChangeAspect="1" noChangeArrowheads="1"/>
          </p:cNvSpPr>
          <p:nvPr/>
        </p:nvSpPr>
        <p:spPr bwMode="auto">
          <a:xfrm>
            <a:off x="215900" y="-1033463"/>
            <a:ext cx="1857375" cy="245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44039" name="AutoShape 8" descr="data:image/jpeg;base64,/9j/4AAQSkZJRgABAQAAAQABAAD/2wCEAAkGBhQSEBUUExMVFRUUFRgXGBgYGBgaGBwYFxUXHRgcGBcXHCYeFxokGhgdHy8gIycpLC0sGB4xNTAqNSYrLCkBCQoKDgwOGg8PGjAkHyUqLDEtMCwsLCwsLywwLCwqLCwsLCwsLCwsLCwsLCwsLCwsLCwsLCwsLCwsLCksLCwsLP/AABEIAOEA4QMBIgACEQEDEQH/xAAcAAABBQEBAQAAAAAAAAAAAAAAAwQFBgcCAQj/xABGEAACAQIEAwYDBgMECgAHAAABAhEAAwQSITEFBkETIlFhcYEHMpEUUqGxwfAjQtEkM2LhFSVDcoKSorLC8RZUY3N0o7P/xAAaAQABBQEAAAAAAAAAAAAAAAAAAQIDBAUG/8QAMREAAQMDAgQFAwQCAwAAAAAAAQACAwQRIRIxBRNBUSIyYXGBobHwI5HB4RQzQnKy/9oADAMBAAIRAxEAPwDcaKKKEIooooQiiiihCKK8JpFsRJhRP5D1NNLgN0WSpak3xKjSdfAAk/QVyLBPzH2Gg/qaUVABoAPSm3cUqTDMdlj1P00E/nR2THdo9AP1mfpTUcxYbtux+0We1Ogt9qnabT8k5ttdqQ5p5jXBYS5iGRrgt5e6pAPeYLMnYCdady74KS4UicMPFv8AmND4RTuD9T+hqk8H5x4hj7K3sLhMOlssRmu4hmJytBGVEXKZHWatPMGOezgr95YD2rF24s6jMltmE+IkUGIA2ISari6drgU8D9W/rXZwwPUj0Yisx5V514jisDiMVnw39nzdxrT94Imdu+twZTG3dPtVl+G/PJ4lh2d7fZ3LbBWiShlZBUnbrIkxHnT3U+m+NkgkurSbJ6MfcAj9D+NHfHQH3j85qqcz/Em1gMZbw9605W6qstxSsDM5U51aCACJkE6dKuAemGO2U7VdJDEDrK+v9dvxpUMK4Vw2xB9DNefZwPl09NvcbUniCXCVmvaQ7Ujce42+nSlg00ocCkXtFeTXtOQiiiihCKKKKEIooooQiiiihCKKK8oQvaTu3Qo1rm/ejQak7D+vgK8t2o1Jk/vbyphJOAlXIUt82g8P6n9KXCAVD8xc1WcGq58z3Lhi3ZtjNduH/Ag1IG5Ow8alrLyAYIkAwdxpsfOlDLZSXSlUn4t4u/b4ZcNjMJZRcZZDC0ZzkEarrlBI2BPrV2rxqe02N0hFwsf4P8UOEoLK/Y3tNaggratkI5BBIZHzmcx1y65jpV35ovW8bwfEPZuBkuYd2Vht3QW2OoPdIjcGqzisdhMdhrluzwu41+4CuU4ZbQViNGbEEAKoOuYGTl2q2co8r/ZeGphLpDnK4uEfKTdZi4Hl3iKmeW4I3uo232WffCTh+IxWBdUx92xbt3WXs7SWphlVie0ZM6yWOx6VofNNkpwnFKWZyuDvAs3zNFhhJ8zv71B8G+EOGw4IXEYwhozBb3ZAkAwT2Kq3U9etWjCcvWLeF+yqk2MrIUZmaVecwLMZM5j160kj2l9wUNadNisGwCYtOCPcs3W+znEOmItCAcpW3DZwucKZyt3gNR0mtm+Hb4RsDbbBIEttJZZJYXNMwdiZZttTuI6RT/Acq4azYfD27KrZuZs6alTmADbnwApLlrk3DYDP9mV0DxmBuO6kjYw5MGNJFLJKHg+6GMLSqJ8fsD/Bwt8bpcdNp+dQwk+tuI/xVPcZ5ou4m3awuCYfacRZS5cuDVMPadQS5PRjJCjfrppMvz7yu3EME1hXCNnRwxBIlGmDGuomveSOTbfDsOLa9640G7cO7MNPZRsB4UmsaBfcIsdWE75f4BZwGGW1aAVEBLMd2P8AM7nqTvNV3kT4jPxHEX7YsZbVqSt0NupeLYZY+dgC2hjQ0l8Y+Zfs2ANtTFzEzbGsQm9xv+Xuz/inpSvw14KvDuFdpe7hdTiLxMjKuWRI6ZUAkeM0gb4C47nZF/FYK8ikzajVdPy9xWT4X4qY/HYk2+HYS2UHW7mJAn5nYOqp/u6n12q54Hmq9adLfELAsFyFS9bfPh2cj5SxhrTE7BhB2BNMfERunB4KsyXZ0Oh8P6eIpWk3WRXgaND7Hx/zqO5G6elaK8r2nIRRRRQhFFFFCEUUUUIRSV29Gm5Ow/fSvbtzKJri1b6nUn9wPKmE3NglXSJHvvXLHMCFaDqJEGD6bSJ2NKMKpPKts4PiOLwZJyXv7ZYkk6MQt5ZO5V43J0IPjT2twmkqhYPmS/wniuI+3IcQ1xdLsAOwGbsjbY6Jbb5Sswpn7prV+B3MQlu5ext20obvi2sC3ZQDbtW+cxqWMCdtKjviLyOvEcNCwt+3LWmPj1Rj91o9jBqD5R5IxV3DWk4ncJs2oyYWRrBlftDD5wsAKkwABPhVhxa9t9j1/pRAFpstLVpFcs2lRnFON2sMneIECAo39AB+/SqHxjnO7ekKezU6QNyPM/v1qOKF8p8Ax3RLMyPdXriPMtiz87ifAan6ex8tCN6rmO+Im4tW/dvXw6yPSKpD3Zkzvqa8voyHKwIIjT1Ej8DWiyhYPOSfoFQdVvPlFlP4jnbEtPfCgnoNR5A7/WmlzmXENobrH2X8SBUPmp7gf4d9Q6pErmFwAgKQCTr5GanMETBhoUIlkccuKef6ZxFsj+KwkKwmDowkbjzpaxzjiVJPakz4gR7AQBRzLxe1eVTaVOqMSoDgD5IJ1ykeHh0qC7M5c0d3NlnziY+lIyKN7buYAnPe5hs1xVywfxDuCO0RWEDUGDvqddzHSQKsPDudsPc0JyN4NoOvXbb89JrKw9KBTlzfyzlnzifyqN9FGdsJzKuQb5Wr8a5ZwuNC9vaW5kMq38y69GGsEjVdjGo0rjnHgzYnAX7CGGe2Qsad5SGUeQJUD3rPOFcw3bBGRzH3TqseQO3tV74Hzlbvwr9y54dCf8J6+lUZIJIs7gK7HOyTGxUH8F8LbTh3dEXe1uC9Ihg6sQFbromXTzPnVx43wW3isPcsXRKXVyttO8giQYIMEHoQKjOI8rZrpxGFuthr7gZ2UBkuRt21ptHj7whoJ12pfHcbGBwhu428hKDvMiFAxJ7qpbLMSTsBPjtULjqNx1U4wLFOcdxSxgcOGu3BbtJlTM7EnoFEmWY/U7k9TT5LiuoIIZWAIIMgg6ggjcdZrAMZxK7xjGW7uKL4fA9r2SNE20Y7IX27R4ALnQTGmlavwDgt7A4gWLQNzAuGZczd7DuDJUE63LbEyBuDOsU58YaMnKRr7lWlGjQ+xpQVy6SK8tP0O4/EVAMYUiUooopyEUUUUIRXhNe0jfaYA6+HQdaa42CFyozNPQbfqf6e9d35ynJGaDlzTlnpMaxPhXaCBWXcz/EzF8P4iy3sN/ZDC2/vMBu6XNiTPyHwG25dHGTgbprnAbqOx3LPH8Nee9ZxPb52LEK4jadLN7uqOgVSahuJfEHGLicLcxmE7K9h7vzBHQvbuKA6ZHkMWGogjwjWtk5e5qw2Ot58PcDR8ynR1PgynUeux6GpR7QbcAwZ1E6ip+ZbDmpmi+WldK8iarfM/Ny2O4kNcj2Hr/T8pmvObuZuwTIkdow+g8Y/f4GszvXySSSSSZMmTJqSmpub4neX7/0q9RUaPC3dK4vGtcYs7FmPU/uB6CmzNXBeu8bhXtEB1gkSP2OtbGpjCGbdgs2ziC5PODXl7ZQ6oUJ72caBRqT5QPrt1p/zTxO1dyvaVO9ozQc4KwANdhl2PtVaNypDhCgYhUu21YMQGDllygiS0ggjuyfp41HIwauZ2T2POnR3SnCoW+q3UQqYzdoNAkTmH/D9akOaeKWruV7Sp3pDMQe0BXQDU7Fdj/SvObuIWLmV7KIc/dL97MCkADLMDu7GNhUPwoAX0S5bVgxAIckCGAOaVIiFM+lRga/1SM9k8nReMbd0i8qRI6KwB6ggEaehq2txXD/ZOyFuz2uXtMsHJnI2Gvz5Y69IpnzbxDD3FVrCo3+zLS2ZQnyiJiCNjB2qrgHLmjSYnpMTHn6eEUunnNDjhJflOLRlOlJguB3QROmmsxI8IU/SrW3FLH2Ts+ztdqF7TJBy54230fL09q5wOMw32TI1u2LtwFxbzPDFJySxMqx1gT4eNVF2JGeAFJjSYBgGBJ00O1JbmnItZO/1C4N7pYXNfX96Uol2m+GZc65pyyJjeJ1iKkONYDsLuUbFQw/EH8vxpX1DGzNgO5Fx2NunuohG4sMg2BVq5Y50KRbvmV6Odx/veI86snM/LFjiGHNq6J6o4jMjdGU/mNiNDWTJcq4cmc09mws3D3Dop+6egPl+R8tq1TS6f1I1bp6n/g9SfK+Fmzc4bisMoFlAsqh+z3rTyA4OyuSCWXcNJHla+G4BbFlLSZsttQq5iWMDaWbUmlrcHUV2KzS6+VogWXtJ3V6jcV3NeA005SoVpFdUjs3k35/50tQChFFFFKheGkbGpLew9B/n+Ve4i5C+ZgD1Jr1UgADppTDkpVEcb5hNnEYaxbQXHxFwggmMtpEJe5IB2OUARrJ10qR4jwu1fttbu21uIwgqwkf+9d96yjj3C+IcRxN3HYC7lWw7YeyA5RnW3rcZSe4ytd0gwDlE/Lqjw/4uY3BuLXEsKzRpmy9nc8zHyXNxtHvNWhESLtOfqoeZY5Usfg52OOtX8HiXtWs4LrmPaKu5CPBzA6CG6ayY1vvG+LjD2WdtxsPEnoJpzw7Hi9ZS6AyrcQOAwhgGEiR0MdKzbnrjna3yg+W3p1+br6x/Xx1GNdPIGn59kyV4iYXBQXEMe1x2djLMZP6D6ae1MWuVy16KXt3VZYhT4HZh5SP1FXZ6wUrg1zDp7qpDS/5LS5rs9k44Bhu1xNtZiGzH0Tvfp+NWHmTl65eytbIOUQEOh1OpDHefA+FU0M9pgykgqZBG4/f0q68L5kN2wbjaFGS2wUAyXICsJIgEnbpFc9xqSpZKyupiC0C1vU+nqrtHGzS6nmFicqs8GtKMStu9aVgTDB2Zco3LSpAgAE66aVJ8442w+V7KKe00LhmkFABlyTA0jWNRTTmThdxr7FAH7okKe9spJyn5vnXad+lVtyQSCII0IO/vXQUU7atjJr5IyFnzgwF0dsXwVL8AyNfVLltXRzDSzLlG5aVI2EnXwqX5yxti5luWURu00NwM0jJAy5Zyjuxqd6p+en3BAj3kS5bNxbjBYDMpEmJkeEyZ6A1efH4tfZQMk8OhJSVIkeDQZ1BEiYIMEHxG/nV2uX8L9iydkna5O37LO+5H3s2acoDZZ2+tMOdHw2VHsork/wALOHaF7IQAVUwTGxO/tVPz1HbntB2T9XJJG6dC9rMDfbWNOmhmPeYirs17C/YsgtJ2gXt+yzvMkRvOYnIc2WdulUTDWmuMFRSzNoANzVnwHLKqouXAbxlTktsIykkSG/nII2lR/i1qpxGrgpwOY7PbqpKWN776RjupLl/hVlVW6xzu3eUAEqs7AAySR4mdqac48Vtuy211ZCZYbCd1Hjrqf/dSmB45aw9pBeKW3X/ZoJMAyIUEldDlho1GvnQgSxMDrNc1wqGSprH1lUSA3y32tnZaVW5scIghAud7Jwtylku0klkDemV/G9pKWjps1zoPHL95vwFdI3iXNk5cLdXr0VQ8PMceuV1lrvI/Mfap2TmXQaTuVH6jb6edWTiXE0w9l711stu2uZmgmAPIamsX4RxE2biOp1QjfWRtB8ZH9d62B0t4zClW1t3rZVh1h1g7jcT4edQVUPLfcbH8KkppdbbdQq5z3zs1jhYxOGmbxRbTMsZRckhyjj7qmAR1B1GlRfKnEsfhrWFxGLxK4ixjWtqQVi5aa/raIf8AnBJCssALMjQE1B883cacHb4acFcuMjoq30GZLiWgQpAE5HIjMGOhnetCwHKqPgMLh8UuY2EskgMwGe0o1lSJAI06UwgNZ7lTAku+FYLiyPPp6javbVyQDQjjodv6T+VcWzDEeOo99/x/OqpwVKl5oryinoSDauo8Jb9B67mk+KcRt4e01264S2glmMwBt01Opj3pS0ZdtdoH0E/+Q+lVznlVe5gLNyDbu41Q6nZslm66A+WdVMdYg6U2MXQ42CsWBFs2w1rJkaXBSMpznMWBXQySTPUmaTxvDrV9Dbu20uId1dQw+jfvSna7VWcHcb/TF9VZuy+yWWZcxKi8btwAxMKxtou24ANOt2SKR5h4gMNhmbQQsKPONBuCfbWsTxGIkkkzWg/FTicJbtA7ksRPgBEj1IIP+E1l1y9Wtw+PwF/c/ZZda/x6eyWe7SljFjqPcfrTBrte2sWVMj6eNT1tMJ4iLZ6KKlqeTIDdTL7Ag6V3g8Q9sk22Vc0SGAKEqZXf5SDsdKQsYkNoysp9NK9B1/pv7iuNaXREtI9wupeGyi6kLfNUXf49vI6sCWAmCqZRKNroDIyncDQjd5i1tX1ScrLlVRcUntM4CgLmIBza5ouACDcOySWBwIxNvIe7dQQjHSR0VvLw8PSaruFx9yxcJU5WEqwOoO4KsDow30NaENDFUN5lKdDx06fCx55H050S+Jp6pzxHh5tQwOa2xIV4I1HQg6qY1g7ggiRrTJbsbaH9g1eeF3lxNmEtjK7xdVgTA75hWJ2zE5SNiXnMx1Z4P4W4l3hmt21JMZjmbL0MICsnwLA71o0PFA7VHUYc3Cpz0Zw6LIKqXafT+m3786XwGEe9cW3bEsxj08SY2A3q5Yn4Q3p/g4izc8QZUjw2zTOvhUXwG63DcY1vFJkLqATIOUTIPdmVMQY8KuVVWRTvfTjU4DAUEcB5gEuAeqmMDgbeHs5rd3KNO0uwh6iPm1XI6/3e5MbkQIDivNTOWW1NtGMtBIZj1MEkW5JJKrEzrNL87YwXTmt3LRtqRKoRmLERnePn8Aeg9TTLl/hilTeu6qpIRfFh1byE7ePpWBQQRCI1tV4nHoeh7EdT9lpzOe+QU8OB/HdIWMAYzPIzagfzHzPgPXf8acINgIH7/GlMRfLsWbr4nT6CuA4AmC3kBP0AqvU1UlQbu26BadPTMhwN+64xeJyCFVnY7AAx/wAR2A/cVH2GOpZsxOp+6PJR0A/90nj8W7nKR2a9VkZiPOPlH4+NJo8aDat7hdIYma3DJ+VjcSqhI/Q04Ck7V2tM+GnFs1trJOqnMvodwPQyffzFZMl2rRyHxTs8ZbkwGlTrA1iJ8dQDHiBV6rj1RH0VKmfpkC2qqj8QOf7fDrEjK995FtJ0kbs8HRB+J08SJTnPgT4vBXbNq52dxspV5YQVdTqU1ggEaeNUDh/wJ7Mi42MPbK2YEWUZMwMgstwnPrvNY8YZu4rYcXbBWD4TYfFjDXbuLmcRdN5cwh+8oBLCO6DAgdAOmlXS5oynzj67fiAPeq1w/G8St30t4m1YvWWJBv2cyld8pe0xMDTUgkCRVnxI7h8tfprUU2cp7NrJTPRSfbr40VX5oTrLnC7GfvNHpNVr4l8rPjcGBZMX7NwXrXey95ZBGaRBgmDOhjbcWXBtKA+Z/BiKjBzBPEGwnZ6Lhxf7TN43MuXLl95n2qeIkAEJHZwsnw3xI41bIw7YbtLoOWXsXM8kaTkZUJ849ZrSeROX72HsvcxTZ8ViX7S80gxAhEEaZVGkDQSY0ipLgXHPtPbgJk7DE3LG85uzy97YRObbWjlbjn2zB2cTk7PtVzZM2aNSIzQJ28BUz33GBZRtbbcrL/itjicYFkQqCI8CTIPvNUY3qnfiPd/1lfE7Ff8AqRWP4tVZzVu0rQ2Fo9Fg1JLpXe6XN2vBc8dqRLUB6sO2UQBurHwxhl7rkj7rAafv3pZhLHQH0OvpFJcOxIKgdqGPmNR7fqa7uHvaZa4Ko/3O912kQ/RalbZIMiR71EcdXv5uryT6+NS+HInXadY8D4TVYxeJLuSfEx5CdhWjwiNzpi4HAGVR4o9ohDSMk4V+w2Lu3Uw97CuAtvLau2jsrspTPA+YQ0gdIBgw0WSzzM9tbZKktdvi1bXYtqQXjWBoxjwEzWQ4Li12zm7K4yZxBiNY2mfCty5U4QGWxiXQowsBEQ/yZgM2k6k5QPEADzqrV8JdHO040XORg9898ndR01XrYQPNj27fZWbDAwZAGp1HXzrKfjRb/jYYgalLg21MOuUHx1JgeZrWc4GhIBieg06n0qpfEDB22S21xggzKmZiFAOYONW0/wBn+nWrbZzTDmAXt+/51SyRCVukmyzniXC7WDwgt3CDicQUnrkQMD7bRPUg9BXFxAO6pOUTl9KhuauJrfxl64jFkLAKdflCgaT0kGPWnnB7hazJMlWKx1iJ/Wo6mmmFK2aR1yTdw9T29tkUMrOe6NoxsPYfl0sy6SQvuf0mlCZSM5XT+USfaR+lJ3BA8PUEfnS4bSZ6eFZZWuzcqs3kysYVwJ1Z/mY+Owj31rntKMbfVnJV2fzbQDyXb8qQzV3VGSYW3XHVYAmdZORdp9wvHm3dRhurqR4SCCPyqJz16LsVYcAQQVWaSDdfUWHeVBmdN/Hp+dRvAuZ7OLR3slsltmUsyMqnKSCVYjKw0nQ6DeKX4GwOFsnp2Vs/9Kmsm5h5uHD+H3+Fm3cF8Ndto5Hdexddm7QHqSjZco69dK5hjNWF0hdYXVt4b8YsFexIsr2ihmCLdKgWyxML1lQToCR9KvbiRHjWW4blZ8Ny61lcO74nEiSqKM6u5GQnWVCAKDEwfWtRtjuj0pZQ0eVDCeqgv9IXPuflRT77NRWPperOE5wIi2PVv+41m/P1vidviXb8PsuwbDrbZgisNHcx3tjtWl4U6HyLD8aWNakLtIGOige26wnh9/mGz2nZ4e4va3Wuv/CtGXeJOu2w0Glal8O8Dcs8Mw1u6jI6IQytuDmberJNQPKvGmxKXu0AV7OJvWWUAgQjdw6kzKFW96me8vGAAmBuk7rEviIf9aYn/fUfSzbFV2rf8VMGE4ncIBAdVck9WIgkfQD2qEscv3nsC/aTtUlgQupVl6Mu5EQZEiG1jrrNqI4qdrnm1xYX722WQ+JzpXADqnvG+U7tq9aRLZPbImUTs4QdqpbplaTJ0gz0qGx2ENq49smSjFCRtKmDE9JBrZW4vYNgYrMOz3U/zS0SmXcuSMuXedKybj+Eu5zeuW2ti/cuOqto0Fg2x6d8CesGsDgPF5qtxjnFtIt7uv8AwFer6RkQ1M6/RLcI4hHdZragbaQT+n1qWubzr6/v+tVXC3yjArE+YB/Pb10qzYXELcTRlcgCSPlB+p/Ol4rTcqTWNir/AA6fmx6DuF2D+9T+PjVa4jgjbbxXof08qsW2/wC/SupOx/cnSqtHVupnFwyDupqmmbO3ScEbKZ4V8IGuW7V04lMroj5eyJ+ZQ0E54O8VfcFwrF2y39qRsw/mtHTRoIhxEFtvBQNBVH+IWHe+eF4ZXKrfQCN1zRZVWIG8Bj9T40tyVcv2uC44ObiG2L/ZzmBUfZ5lJ6Z5PrNa0odOGyOdnt6LOjIiJY0fPqrRieWcS7OxxQGe32f92dELAkDvaTEHrBqL47yZfvplu4vMMoA7jRpsSM2pnrvVN+G2Au28dhrgzdnet3iSA2XQ3Fyu205rYbX/AA0jztg7uI4jjCrMxw/ZwoDE5S1tQEjaCxb/AJqYKNrZPNtlPNUXM8u+FGcx8sNhLqW8wuF1DAqpHUiIJPhTvh+C7JI3Y6n18B4wKmOM3XK4YuTnOEtFi3zZtc0zrmOtRx/zHoen+flVSvrJJP0jsPqrNJTMi/UG5H7IA6D8Dv8AXakuIY0W1+fK3TMpafKFj+tOEWJJ1/P/ADqv8V4gXMLclD/KVAIjp3lmqtHAZ5Q3orNRLyYi7qmNy6zMWY5ifKPoBXtmyzsFUSzEAAdSa4ipPCWb1nEBLY/issZYBMOokH7pA31EQdd67bDBYLksvNyo1hBI3gxpXJp5fwKWrKntA7u5ACmYCnUsfGSNPMzqCKbJbJIAEkmAOpJ0H40NeCLocyxX0vywP7Fh/OxaP/61p9dwaMQzIrFdVJUEg+RO3tSXD7ASyiJ8qqoX/dAEfhWT3eRuPW3drWMEMxMC/c6knRbiEL6VzbBr62W8TpGy1LjvGLeEw9y/dnJaXM2USYkDQdd6fq0iaw7H2ONoiWscS2GuX7Ft8zWGJzXkgDKc4n96VuRECiRgYN7oa7UUz7avaiO2ufcorI5xViynbJ7zDzB9iB+oNVv4icz38Dh7dzD2RdZ7otkHMYBVjMJqTIA96smzjzEfTz969xWIVFLuQqqpZidgAJJPlGtaUeFE5Y2eZeYsVPZYZ7IJG1kWyPQ4g6j2NXL4bcFx2HXEnHFS166twEMpJbLlctlAA0VPpU5xLmi1asWr6zcs3blpA6RlAvMFVzJnLJA0B1YbCSGnMXFruHxWDbN/Z7txrF0ZRo9xf4LZtx3lKnWIMnbWwXlwsAAog2xuSqT8buG9+xfE6hrZ8PvLA/559RVM5W5uOCZgyl7TkEhTDq0RmSdDIABBjYa6Vs/xC4N9pwF1VEuozoOuZdQPeI9SOlYvyXicuLQlrSoQQ4usFUqdNCQe/JBHvOlLOI5aCRsrdQbm17eot69lWOplS0tNrq/8NvWMRmv2c1tbsl8yZcxAIzrOkmCpYakqtVDnHHNjMQUtI5XDW3ZiwK/LrccgiVGgUTqSBprWgYrAAwAgAlZK6GEcEGRBEFcwIkyPrCcCwy2bWIe64uXHzNd8QArjIZ0PeDiepnwrheG1kcEhqQLkYaCb2vi574utephdIzl/J+O3ysw7MwTBgEAnpJmPrB+hp7w/iJUgM2VFkwF1JPTqSevTYVfm5GJwNnDghGFxbl595PZsHgdSJCjp18ao/M2Bt2MS9q1OW2ApJMlm3YnpuYEdB713VLxSm4oXQN3z8AdfnosV0EtGRIpm1cDqDtmEidwPSg2juPaqtZxTKSVPeIyydYGm07bCpHA8YIKKR3VSCdWYmN4Hp+PSqdRwuWK7m5C1IeIRS2DsFaVzTwC1isNhB262cUltOwlwpYlLcqBM6sF7w1BjpSnKHH2x/Dry4tgAmezcuZozJ2XeYnZTlYyfKYFRHNHC8RiBgLuFK9rYtK2Usgdcy2yrFX0IBSD+tKcq8BuWuGYq3ce0Gvm6Ae0UqC1oIAzrKg5ht+W1X26eULn86qoWv5hsDb2/ZNuUsbcwWOTBreXEYW+Ge04YGIzajLIBzKQQNJ1o50w/2fEtjsJfQXrZXt7WYMYYqgJSZymVBU+II1Bhnynyvi7WNw7X8iraV8o7S2WKnOTCqSzd5ySdevgBXHNPLOKuYrFXLJttau5c/wDEtiAuVsr5zKEMgPTp6VYBZzB4htn1UWl+jynfGE55ixRvNYuEZe0w1tyJmM5cxPXeJqMMKJMaaHw8v36UpzfdbDphkEFlw1lSRJSELhiG2g9PI1U8RjmYvrAuRK77BRpO3y/jWUOHyVDy5vlur5rGQMAdupTi3E4zICysuUgjYggGNj0PhvUK7EkknUmT/wChXNeg10FJRtpm2bv3WJU1Tp3XOyk8RhVsWSxYdu3Z5UEh0BObN/0gSNp89XRt3O2t9hcL3byntLkgKdIy96PlABM6y6nQ5ah8TiGuOXdizQBJOsDQTUtj8HfumzcjvdmuRLQ0VRIzswOW3JmBPQj+WKc8HqUNIOwTFEtWrN3KDcuBxbV/9mJBzFfEiDE+IMDUB9yTw7tsfh7eujhzHQJ3p9stRvEcc11kDFctpcgVIySN2GXQkxuNNBGkVonwW4NmuXcQRooFtNOpgt/4/j41HM7lwuJ64SxgPlAC1LivFbeGsPeutlt21lj5bCANzJiBTXg/NuExX9xiLVw/dDANvGqNDD6VC8/2+3bCYM6pisQO0EkA2rKtcZSRqJKiII1Aqi8f+ENn7bZw+EvXEZ7dy82eHFtUZQh0ynvM0DXTKd6yWMaR4jYrUc5w2WscX4ImJNkuWHYX1vqBGrIrgBgRqvfJ9QKfYloQ9NPzrN/hfwzGWMXirGIxLXUwy20Ch2dM9wZ9O0AYEJG2ksd4rR75kqPEj6DX9APeoZRpFrpzDfK5+zHxopaPOvKg/wAZikuuMSNJ+6Z/r+BNdMsiNwR+BrthpSdg7j7unt0/CpdnJqw/jfMGKs273BbWG7bIXthhnduxc57QCJ8pCMsEkwBEHWnWH+HfF8ewfG4o2lBBAds5EGQRZQ5ARJ3M9K2PEXEthrjlUAHediFAA+8x6Dzqh/FvnC7hcFabC3ApxDQLqkHuBM0oYI1018NquMkJOloUJZbJKvtu33AGOYxBMb6a6ba+FfP3xB5a+yY11iLV0l0nUQx7w9m/CPStM4JexeAGHGLxP2qziSqZypV7V1xKAtJNxGPdkwQSPGpH4gcqfbcKQo/i2+9bPn1U+RGnrB6UsEnJkudjuo5mcxmNwqXyph1uYeyPtefst1tXDrB0F1bozEL4ZQPHTSnOO4V2YLrdJcqUAdSQR3nVCyLlUBtc5EhZmdIovA+aDge0Aw1s3JIZ2LBhlmVYeAPQRqNZ0i/8HwF26ou4rKXuLJXLC21I7q5epAOrEk7L0riOK0c1HO57zZhONrnN9h0WlTTNlYABkb7/AJdN+ZOcWw9oFbY7RywBLAquk5soMsJ8wPWszxqXM2a6HDPLS4ILamTqNda0DAYRm4cLoxC3LouO7G9bN5VYKyKiKNbIDZWGUdRoRApHjTJiLFlMXixZuh3c57DiMwWUQZswVA4AL6mQY0IG5wd0XD/AG5JIcRe/cWFtlVrInVA13xbAx91QbVoswA3NWLBYEW101PVvHy9KerwfC2reezjLd9tMwGUMB0IXMSBqJmm13FKolmUAbyRV6vr3VB5cYIb7EXT6GlZC3W8i/vsrtwt/7db/APw7f5ioy03+qLg/+q3/APQVXMLzv2V5WVO0y2+zBJKCM0jQrLH6D1p5heOK+DNkKQrFmJzahswMfL4jwmo3wvZGHuFgbrYirYXPDQdtH0vdWzEv/rDC/wD2Ln/bTG0f4PEfN7n/AGU0xfMKG9ZuorE27TLBgCT6SWHpHr4Q2K5uFvtrfZSMQC7HPBGaR3e75dZojaZX6WZP9JHVcUTAXdm/+r/ZP+NCVw43Bwlr0/mqp8U4Xkll+XqPD/L8ql34+l3JLBSltbYBkaKOrHQn36mK8OMt7tcWJgnMvvGupjpTY5p6aW4Bt1FlRnZDUtOepsVVq7s2mYwqljEwoJMeMCrPicLwkHu4jEkafKgIH/OoM1M8vcGa40K2ITD3H/la0CrKqkB2+e1OVQyqIDqNQQQdifi7Y2atBH/YWWJFw8vdbUPjKoDCKFxDAMAxAdcjQd1Jkj0P9fEzNc9G1/pC92IgAjP4drrny+A+XQaTNQMVp07xNE2QjcXyqUrTE8tB2XeFwpdlRBLMQqgdSTp+NfSHKfBFwmEt2hEhZY+LHUn6ms4+EXKGd/tdwd1dLQ8T/M3oPlHv5TpvMOIvW8LdfDoty6iFkRphiNY7upJEwOpisutmEjwxuw+60KSItbrO5ULxjnF8Hi8uJs5MG4UJiVJZVuHcXgP7tSSAD76ycs9a4dZa79pVVNxrYTtAZm2SGAGsRInSsmtfEniuLtHJwxLtq4CJFm86MNZElsrfv0p38NsRxSxiBZuYR0wlxmMOGC2dCf4ZckhZ/kM79KgMRA7KwH3K0fl/l5cKL0OztfvvedmCgy5GndGwAipBdXJ6KI9zqf0pRngE+Fc4dIGu+59TVVxuQFMErFFe0U9CKRuCCD7H06fT9TS1eMKQhCj+O8JXFYa7Yf5bttkJ6jMND7HX2rI/iBcxmLsYfAtgLvb2371xVJstClA1twICtuc2XLG3htFto7p6fl0pWpI5NJumOZdQWI5cS/YsW8QWbsTbbusyTcRYBOQgmDqBO8VN5RXVFMJvunAWWTfFTkItOLw6673lA3jXOB1OneHUeMGafwzne7btXwxa5du5cjkyF+YN5aAjKAIk+Ar6GdZFZJ8Q/hmVJxGETTU3LSjbclkA6eKj1HUVO1kFS0RVIuBax9jeyqyNfGS+I+6pvLPN1zBmFAe0zAsh0O26tupjyI/On93mFMbiOxNi3at4hozATcF5v7u4zwJGbQjQQ5O9VMiu8PiDbdXUAlGDAHaQZ1q/U8PhdqlY3x2wR36KjHVPaBGT4UYnDlHZHHeRipB6FSQaSCAdB9BT/jnExiL73QpXOQSDG8AHYx099+sBjV6AudG0yDxWF/dV5LB5DTi6s/JnKgxTNcuyti380GC53yg9BGpPTbcitAx/Ltu6mUKLZRCqKsKoLfIGEd4zqesHU6VA8j8YVrYtKpW1h0zMTHeuMZ2G/e116KKuNpyIncIbrerAafQx/wAIrNqgZCQ7ZaNP4BdqgMJyTluzcdWQMDlj5lKzJg905iOuoEiCBTvmHk6zfw4Re69pe4x+bKNd4GYa6jpUgSSwE6m1OvjltmfUa15icSIicrR2lvXodx7E7eBqtDEIjdm6sSv5gs5YjjMG1q4yOIZTB/y8jXuC4e918qLJ/ADxJ6frsNTUlzTxdMRcVgjK65lcEDcEQBB6GfCveWOPjDXRnGa2xEj7skSwgEkhZ09ffac5xZqAyskNaH2JwnPEOR71q2HA7QRJCrtG5iSSPYUXefMX2PYhgugHaBct0f8AEDGaNM0TWmWuK2rttTadW7TqDss9QdQSelZb8QLgPErmQAAIoaOpXugnx0A16iKzWaalwZO29u6vvbyW6onWUG7kkkkkkkkkySSdSSdzVj5I5NfHXhIIsoe+3j1yr5kEeg8yJ95N5Hu45wYKWQe8/jrqEnc+ew9RFbzwfhFvDWltWlCqojT8ydySSTr4mpqqqDBy49/t+fRQ09OXnU/ZK4LCLatqiDKqgKB4AbVlnGPitjMHjLoxGDYYYvFvMCj5QIGW4JR5gvG4kjwjXaSxGHV1KuoZWEEMAQR4EHQisphDdxdabgSMLL+QedsMeIXLNlmWziyb1u26hTbv69qm5BDiHEGJkbzWpAVTMT8JcCcRbv20ay6XFeLbFUYqwMFf5dv5Su9XC40D9PE+FErmbhIwEYK5uCWA8IJ/T9+VOKSs24Gu51PrStRtHVPRRRRTkIooooQk7qTqNxt/SvUuTXdJMIMj3H76004yhK0VyjTXVOQvK8ZJrqihCoPOfwvtYpmu2SLV46kx3HJj5h0O+q+81j/F+AX8K+S/bZDMAn5W/wB1hodx9R10r6cim2O4dbvIUuorqd1YAg+oPkSPc1bhq3xYOQqktK2TIwV8uGiti438GbLkthrjWif5Wl126T3unVtyfIVR+I/DLH2j/c9oJAm22boCTBggA6SQNq1GVkT+tvdZ76WRvRV7C45k7oYqjMpcDQkKfHeI6TWmcO5zt31xLsSoUKoLwBENrHQeXlWY4nBXLcZ7bpmmMyssxExmAnfpTc1I+NkguCmskdHgraF45aF60M4m5YJXxPdUaVReYObxds21Qlbtm6wBH3RnE5uoPd09KqjXiYlicoganQa6Dw3r2xYZiFRSxOgVQWPsFmo207Wm5Ke6cuFgF5cuFmLHUsSx6asST+Jrmp/h3ImNvxkw7gHq8INP97UHrBq5cG+CxJBxN7T7tsf+TDz8BEdaV9ZCzrf2ymtp5HnZZxw4Xe0AshzcMxkBLbEaADwO/TyrR+WPhM9252+OMSF/hjc5VCjOR5DYfXx0TgnK2HwqxZtKvid2PqTqdfEn8BUliMSttSzsqKN2YgAdNSdNzHvWVNVukPhFvutGKmDPMbrnC4FLaBUUKoEAAAD6CnNMOG8Ys4hS1m6lwAwSpBjfQjcHTrT+qdrK0EUUUUqVcs0Uja7xzdP5f6/08vWuVuZzESvj4+Q8R505AqPzH0S7IivaKKkSIooooQiiiihCKKKKEJJlgyPcfvrXSOIrqKTe11Gh/P1ptrbIStZ78Y8XcSxZiRYZyLpH3oHZB+mQnNM9Qnvfku9CIP728a8v2FdSrAMpBBBAIIO4IOhFPY8A3SOFxZZF8G8bcOMvpbn7OLeZh/KLuZQseDFc0xvAnYGtiprguHW7K5bSJbX7qKqj6KAKdU6R+t17JrG6RZFFFFMT0m1kEzAnx6/WmFzlvDMxZsPZZjqS1tWJ92BNSdeMaSwQov8A+GML/wDLWPUWkB+oFPreDUAAKIGwjaNonaqNxP4u2rV0hbD3LSmGuBgG0MEpbK94A+LKfAGrzgsat22lxDmR1DKfFWEg/jTnRkZITQQdksK9oopE5FUb4uYa62DRraNcW3dzXFWScmRwGyjcKxB8t+lXmvGFOa7SbpCLiyxj4TYW+/EGvKjpZFpkuMysA5JXKomJIIzTrGvjW0Vzkrm5eA/p1PpSyyajqOEjG6RZdM1N3Uvse6d/E+Q8B5172Rf5tvu/18fSnAFQZd7J68VYrqiingWSIooopUIooooQiiiihCKKKKEIooooQuHQEa0n3l/xD8f86XoppF0JJLwPr4bH6UrSdy0DuK4Nphsfrr+O/wCdJcjdKl6Kbi4Ruv01/DeulxK+Meun50uoIslq5agODsZr2aW6RY9xf4Q4pr7LavWvs7uWDNm7RAxkjIBDxMAyPatU4NwxcPYt2U+W0ioPEwNz5k6+9PZrzMKe+UuABKY1gBuF1RSL4lRPeGm9eG/4KT08B+O/tNRawFJZL1xduAbmKSyOeoX01P1NdJhwDMSfE6n6mk1E7BC5N1m+UQPE/oP611bsAeZ8TvS1FLo7oXgr2iinpEUUUUIRRRRQhFFFFCEUUUUIRRRRQhFFFFCEUUUUIQa8oooQvHpK58h9KKKrybpQoXiP96nv+Rp3h69oqnFunpS7UZd/vU9/yryipZd0BTdj5m9v1peiirEGyQroV7RRU6YiiiihCKKKKEIooooQiiiihCKKKKEL/9k="/>
          <p:cNvSpPr>
            <a:spLocks noChangeAspect="1" noChangeArrowheads="1"/>
          </p:cNvSpPr>
          <p:nvPr/>
        </p:nvSpPr>
        <p:spPr bwMode="auto">
          <a:xfrm>
            <a:off x="63500" y="-782638"/>
            <a:ext cx="1609725"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pic>
        <p:nvPicPr>
          <p:cNvPr id="44040" name="Picture 10" descr="http://images.encyclopedia.com/utility/image.aspx?id=2798343&amp;imagetype=H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225925"/>
            <a:ext cx="24796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2" descr="https://woodward8.wikispaces.com/file/view/unclesam01.gif/56230564/unclesam0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2775" y="3852863"/>
            <a:ext cx="23018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749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3" name="Content Placeholder 2"/>
          <p:cNvSpPr>
            <a:spLocks noGrp="1"/>
          </p:cNvSpPr>
          <p:nvPr>
            <p:ph idx="1"/>
          </p:nvPr>
        </p:nvSpPr>
        <p:spPr/>
        <p:txBody>
          <a:bodyPr/>
          <a:lstStyle/>
          <a:p>
            <a:pPr marL="0" indent="0">
              <a:buNone/>
            </a:pPr>
            <a:r>
              <a:rPr lang="en-US" dirty="0" smtClean="0"/>
              <a:t>1. How did the War Production Board make sure we had enough goods to fight the Axis Powers?</a:t>
            </a:r>
          </a:p>
          <a:p>
            <a:endParaRPr lang="en-US" dirty="0" smtClean="0"/>
          </a:p>
          <a:p>
            <a:pPr marL="0" indent="0">
              <a:buNone/>
            </a:pPr>
            <a:r>
              <a:rPr lang="en-US" dirty="0" smtClean="0"/>
              <a:t>2. What was the Selective Service Act?</a:t>
            </a:r>
          </a:p>
          <a:p>
            <a:pPr marL="0" indent="0">
              <a:buNone/>
            </a:pPr>
            <a:endParaRPr lang="en-US" dirty="0"/>
          </a:p>
        </p:txBody>
      </p:sp>
    </p:spTree>
    <p:extLst>
      <p:ext uri="{BB962C8B-B14F-4D97-AF65-F5344CB8AC3E}">
        <p14:creationId xmlns:p14="http://schemas.microsoft.com/office/powerpoint/2010/main" val="2415720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3429000"/>
          </a:xfrm>
        </p:spPr>
        <p:txBody>
          <a:bodyPr rtlCol="0">
            <a:normAutofit fontScale="77500" lnSpcReduction="20000"/>
          </a:bodyPr>
          <a:lstStyle/>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a:t>
            </a:r>
            <a:r>
              <a:rPr lang="en-US" sz="4000" b="1" dirty="0">
                <a:latin typeface="Times New Roman" pitchFamily="18" charset="0"/>
                <a:cs typeface="Times New Roman" pitchFamily="18" charset="0"/>
              </a:rPr>
              <a:t>C</a:t>
            </a:r>
            <a:r>
              <a:rPr lang="en-US" sz="4000" b="1" dirty="0" smtClean="0">
                <a:latin typeface="Times New Roman" pitchFamily="18" charset="0"/>
                <a:cs typeface="Times New Roman" pitchFamily="18" charset="0"/>
              </a:rPr>
              <a:t>.  Rise of Fascism</a:t>
            </a:r>
            <a:endParaRPr lang="en-US" sz="4000" b="1" i="1" dirty="0" smtClean="0">
              <a:latin typeface="Times New Roman" pitchFamily="18" charset="0"/>
              <a:cs typeface="Times New Roman" pitchFamily="18" charset="0"/>
            </a:endParaRPr>
          </a:p>
          <a:p>
            <a:pPr>
              <a:defRPr/>
            </a:pPr>
            <a:r>
              <a:rPr lang="en-US" sz="4000" b="1" dirty="0" smtClean="0">
                <a:latin typeface="Times New Roman" pitchFamily="18" charset="0"/>
                <a:cs typeface="Times New Roman" pitchFamily="18" charset="0"/>
              </a:rPr>
              <a:t>	1. </a:t>
            </a:r>
            <a:r>
              <a:rPr lang="en-US" sz="4000" dirty="0" smtClean="0"/>
              <a:t>authoritarian political ideology </a:t>
            </a:r>
          </a:p>
          <a:p>
            <a:pPr>
              <a:defRPr/>
            </a:pPr>
            <a:r>
              <a:rPr lang="en-US" sz="4000" dirty="0"/>
              <a:t> </a:t>
            </a:r>
            <a:r>
              <a:rPr lang="en-US" sz="4000" dirty="0" smtClean="0"/>
              <a:t>     2. Individuals not important. </a:t>
            </a:r>
          </a:p>
          <a:p>
            <a:pPr>
              <a:defRPr/>
            </a:pPr>
            <a:r>
              <a:rPr lang="en-US" sz="4000" dirty="0"/>
              <a:t> </a:t>
            </a:r>
            <a:r>
              <a:rPr lang="en-US" sz="4000" dirty="0" smtClean="0"/>
              <a:t>     3. national unity, usually based on, but not limited to, ethnic, cultural, racial, and religious attributes.</a:t>
            </a: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r>
              <a:rPr lang="en-US" dirty="0" smtClean="0"/>
              <a:t>	</a:t>
            </a:r>
          </a:p>
        </p:txBody>
      </p:sp>
      <p:pic>
        <p:nvPicPr>
          <p:cNvPr id="5123" name="Content Placeholder 3" descr="9b8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581400"/>
            <a:ext cx="21336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th_HiroHit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563938"/>
            <a:ext cx="25415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393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Other Homefront Factors</a:t>
            </a:r>
          </a:p>
        </p:txBody>
      </p:sp>
      <p:sp>
        <p:nvSpPr>
          <p:cNvPr id="3" name="Content Placeholder 2"/>
          <p:cNvSpPr>
            <a:spLocks noGrp="1"/>
          </p:cNvSpPr>
          <p:nvPr>
            <p:ph idx="1"/>
          </p:nvPr>
        </p:nvSpPr>
        <p:spPr/>
        <p:txBody>
          <a:bodyPr/>
          <a:lstStyle/>
          <a:p>
            <a:pPr>
              <a:defRPr/>
            </a:pPr>
            <a:r>
              <a:rPr lang="en-US" dirty="0" smtClean="0"/>
              <a:t>Rationing</a:t>
            </a:r>
          </a:p>
          <a:p>
            <a:pPr lvl="1">
              <a:defRPr/>
            </a:pPr>
            <a:r>
              <a:rPr lang="en-US" dirty="0" smtClean="0"/>
              <a:t>Gas, oil, food, metal</a:t>
            </a:r>
          </a:p>
          <a:p>
            <a:pPr>
              <a:defRPr/>
            </a:pPr>
            <a:r>
              <a:rPr lang="en-US" dirty="0" smtClean="0"/>
              <a:t>Victory Gardens and salvage</a:t>
            </a:r>
          </a:p>
          <a:p>
            <a:pPr>
              <a:defRPr/>
            </a:pPr>
            <a:r>
              <a:rPr lang="en-US" dirty="0" smtClean="0"/>
              <a:t> women go to work</a:t>
            </a:r>
          </a:p>
          <a:p>
            <a:pPr lvl="1">
              <a:defRPr/>
            </a:pPr>
            <a:r>
              <a:rPr lang="en-US" dirty="0" smtClean="0"/>
              <a:t>Shipbuilding, airplane &amp;</a:t>
            </a:r>
          </a:p>
          <a:p>
            <a:pPr marL="457200" lvl="1" indent="0">
              <a:buFont typeface="Arial" charset="0"/>
              <a:buNone/>
              <a:defRPr/>
            </a:pPr>
            <a:r>
              <a:rPr lang="en-US" dirty="0" smtClean="0"/>
              <a:t> weapons manufacturing</a:t>
            </a:r>
            <a:endParaRPr lang="en-US" dirty="0"/>
          </a:p>
        </p:txBody>
      </p:sp>
      <p:pic>
        <p:nvPicPr>
          <p:cNvPr id="45060" name="Picture 2" descr="http://upload.wikimedia.org/wikipedia/commons/thumb/1/12/We_Can_Do_It!.jpg/220px-We_Can_Do_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971800"/>
            <a:ext cx="30003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4010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152400"/>
            <a:ext cx="8229600" cy="1143000"/>
          </a:xfrm>
        </p:spPr>
        <p:txBody>
          <a:bodyPr/>
          <a:lstStyle/>
          <a:p>
            <a:r>
              <a:rPr lang="en-US" altLang="en-US" smtClean="0"/>
              <a:t>Life in the US during WWII</a:t>
            </a:r>
          </a:p>
        </p:txBody>
      </p:sp>
      <p:pic>
        <p:nvPicPr>
          <p:cNvPr id="46083" name="Picture 2" descr="Gas Ration 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47625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http://www.teaspout.com/images/VictoryGarde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838200"/>
            <a:ext cx="35718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8" descr="http://www.the-forum.com/posters/images/wwi-9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648200"/>
            <a:ext cx="4876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69652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Double V and FEPC</a:t>
            </a:r>
          </a:p>
        </p:txBody>
      </p:sp>
      <p:sp>
        <p:nvSpPr>
          <p:cNvPr id="47107" name="Content Placeholder 2"/>
          <p:cNvSpPr>
            <a:spLocks noGrp="1"/>
          </p:cNvSpPr>
          <p:nvPr>
            <p:ph idx="1"/>
          </p:nvPr>
        </p:nvSpPr>
        <p:spPr/>
        <p:txBody>
          <a:bodyPr/>
          <a:lstStyle/>
          <a:p>
            <a:r>
              <a:rPr lang="en-US" altLang="en-US" dirty="0" smtClean="0"/>
              <a:t>Double </a:t>
            </a:r>
            <a:r>
              <a:rPr lang="en-US" altLang="en-US" dirty="0" smtClean="0"/>
              <a:t>V(</a:t>
            </a:r>
            <a:r>
              <a:rPr lang="en-US" altLang="en-US" dirty="0" err="1" smtClean="0"/>
              <a:t>ictory</a:t>
            </a:r>
            <a:r>
              <a:rPr lang="en-US" altLang="en-US" dirty="0" smtClean="0"/>
              <a:t>): </a:t>
            </a:r>
            <a:r>
              <a:rPr lang="en-US" altLang="en-US" dirty="0" smtClean="0"/>
              <a:t>beat racism home and </a:t>
            </a:r>
            <a:r>
              <a:rPr lang="en-US" altLang="en-US" dirty="0" smtClean="0"/>
              <a:t>beat Hitler abroad</a:t>
            </a:r>
            <a:endParaRPr lang="en-US" altLang="en-US" dirty="0" smtClean="0"/>
          </a:p>
          <a:p>
            <a:pPr lvl="1"/>
            <a:r>
              <a:rPr lang="en-US" altLang="en-US" dirty="0" smtClean="0"/>
              <a:t>Didn’t work. No integration of services</a:t>
            </a:r>
          </a:p>
          <a:p>
            <a:pPr lvl="1"/>
            <a:r>
              <a:rPr lang="en-US" altLang="en-US" dirty="0" smtClean="0"/>
              <a:t>Black men allowed to fight (Tuskegee Airmen!)</a:t>
            </a:r>
          </a:p>
          <a:p>
            <a:endParaRPr lang="en-US" altLang="en-US" dirty="0" smtClean="0"/>
          </a:p>
          <a:p>
            <a:r>
              <a:rPr lang="en-US" altLang="en-US" dirty="0" smtClean="0"/>
              <a:t>FEPC (Fair Employment Practices Act)</a:t>
            </a:r>
          </a:p>
          <a:p>
            <a:pPr lvl="1"/>
            <a:r>
              <a:rPr lang="en-US" altLang="en-US" dirty="0" smtClean="0"/>
              <a:t>No discrimination based on race for </a:t>
            </a:r>
            <a:r>
              <a:rPr lang="en-US" altLang="en-US" b="1" dirty="0" smtClean="0"/>
              <a:t>GOV’T</a:t>
            </a:r>
            <a:r>
              <a:rPr lang="en-US" altLang="en-US" dirty="0" smtClean="0"/>
              <a:t> jobs.</a:t>
            </a:r>
          </a:p>
        </p:txBody>
      </p:sp>
    </p:spTree>
    <p:extLst>
      <p:ext uri="{BB962C8B-B14F-4D97-AF65-F5344CB8AC3E}">
        <p14:creationId xmlns:p14="http://schemas.microsoft.com/office/powerpoint/2010/main" val="21325336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28600"/>
            <a:ext cx="8229600" cy="1143000"/>
          </a:xfrm>
        </p:spPr>
        <p:txBody>
          <a:bodyPr/>
          <a:lstStyle/>
          <a:p>
            <a:r>
              <a:rPr lang="en-US" altLang="en-US" dirty="0" smtClean="0"/>
              <a:t>Japanese-American </a:t>
            </a:r>
            <a:r>
              <a:rPr lang="en-US" altLang="en-US" dirty="0" smtClean="0"/>
              <a:t>Internment</a:t>
            </a:r>
          </a:p>
        </p:txBody>
      </p:sp>
      <p:sp>
        <p:nvSpPr>
          <p:cNvPr id="48131" name="Content Placeholder 2"/>
          <p:cNvSpPr>
            <a:spLocks noGrp="1"/>
          </p:cNvSpPr>
          <p:nvPr>
            <p:ph idx="1"/>
          </p:nvPr>
        </p:nvSpPr>
        <p:spPr>
          <a:xfrm>
            <a:off x="457200" y="762000"/>
            <a:ext cx="8229600" cy="5562600"/>
          </a:xfrm>
        </p:spPr>
        <p:txBody>
          <a:bodyPr>
            <a:normAutofit fontScale="92500" lnSpcReduction="10000"/>
          </a:bodyPr>
          <a:lstStyle/>
          <a:p>
            <a:r>
              <a:rPr lang="en-US" altLang="en-US" dirty="0" smtClean="0"/>
              <a:t>“Danger to America”</a:t>
            </a:r>
          </a:p>
          <a:p>
            <a:pPr lvl="1"/>
            <a:endParaRPr lang="en-US" altLang="en-US" dirty="0" smtClean="0"/>
          </a:p>
          <a:p>
            <a:r>
              <a:rPr lang="en-US" altLang="en-US" dirty="0" smtClean="0"/>
              <a:t>10 </a:t>
            </a:r>
            <a:r>
              <a:rPr lang="en-US" altLang="en-US" dirty="0" smtClean="0"/>
              <a:t>camps</a:t>
            </a:r>
          </a:p>
          <a:p>
            <a:pPr lvl="1"/>
            <a:r>
              <a:rPr lang="en-US" altLang="en-US" dirty="0" err="1" smtClean="0"/>
              <a:t>Calif</a:t>
            </a:r>
            <a:endParaRPr lang="en-US" altLang="en-US" dirty="0" smtClean="0"/>
          </a:p>
          <a:p>
            <a:pPr lvl="1"/>
            <a:r>
              <a:rPr lang="en-US" altLang="en-US" dirty="0" smtClean="0"/>
              <a:t>Utah</a:t>
            </a:r>
          </a:p>
          <a:p>
            <a:pPr lvl="1"/>
            <a:r>
              <a:rPr lang="en-US" altLang="en-US" dirty="0" smtClean="0"/>
              <a:t>Wyoming</a:t>
            </a:r>
          </a:p>
          <a:p>
            <a:pPr lvl="1"/>
            <a:r>
              <a:rPr lang="en-US" altLang="en-US" dirty="0" smtClean="0"/>
              <a:t>Arkansas</a:t>
            </a:r>
          </a:p>
          <a:p>
            <a:pPr marL="457200" lvl="1" indent="0">
              <a:buNone/>
            </a:pPr>
            <a:endParaRPr lang="en-US" altLang="en-US" dirty="0" smtClean="0"/>
          </a:p>
          <a:p>
            <a:r>
              <a:rPr lang="en-US" altLang="en-US" dirty="0" smtClean="0"/>
              <a:t>120,000</a:t>
            </a:r>
          </a:p>
          <a:p>
            <a:endParaRPr lang="en-US" altLang="en-US" dirty="0" smtClean="0"/>
          </a:p>
          <a:p>
            <a:r>
              <a:rPr lang="en-US" altLang="en-US" dirty="0" smtClean="0"/>
              <a:t>Possessions sold</a:t>
            </a:r>
            <a:endParaRPr lang="en-US" altLang="en-US" dirty="0" smtClean="0"/>
          </a:p>
        </p:txBody>
      </p:sp>
      <p:pic>
        <p:nvPicPr>
          <p:cNvPr id="48132" name="Picture 2" descr="Japanese internment camps map"/>
          <p:cNvPicPr>
            <a:picLocks noChangeAspect="1" noChangeArrowheads="1"/>
          </p:cNvPicPr>
          <p:nvPr/>
        </p:nvPicPr>
        <p:blipFill>
          <a:blip r:embed="rId3">
            <a:extLst>
              <a:ext uri="{28A0092B-C50C-407E-A947-70E740481C1C}">
                <a14:useLocalDpi xmlns:a14="http://schemas.microsoft.com/office/drawing/2010/main" val="0"/>
              </a:ext>
            </a:extLst>
          </a:blip>
          <a:srcRect r="22801"/>
          <a:stretch>
            <a:fillRect/>
          </a:stretch>
        </p:blipFill>
        <p:spPr bwMode="auto">
          <a:xfrm>
            <a:off x="4419600" y="609600"/>
            <a:ext cx="46370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http://static.ddmcdn.com/gif/japanese-internment-cam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0005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71574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92" y="0"/>
            <a:ext cx="8626415" cy="6858000"/>
          </a:xfrm>
          <a:prstGeom prst="rect">
            <a:avLst/>
          </a:prstGeom>
        </p:spPr>
      </p:pic>
    </p:spTree>
    <p:extLst>
      <p:ext uri="{BB962C8B-B14F-4D97-AF65-F5344CB8AC3E}">
        <p14:creationId xmlns:p14="http://schemas.microsoft.com/office/powerpoint/2010/main" val="7447200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8801100" cy="5867400"/>
          </a:xfrm>
          <a:prstGeom prst="rect">
            <a:avLst/>
          </a:prstGeom>
        </p:spPr>
      </p:pic>
    </p:spTree>
    <p:extLst>
      <p:ext uri="{BB962C8B-B14F-4D97-AF65-F5344CB8AC3E}">
        <p14:creationId xmlns:p14="http://schemas.microsoft.com/office/powerpoint/2010/main" val="533810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8534400" cy="6854190"/>
          </a:xfrm>
          <a:prstGeom prst="rect">
            <a:avLst/>
          </a:prstGeom>
        </p:spPr>
      </p:pic>
    </p:spTree>
    <p:extLst>
      <p:ext uri="{BB962C8B-B14F-4D97-AF65-F5344CB8AC3E}">
        <p14:creationId xmlns:p14="http://schemas.microsoft.com/office/powerpoint/2010/main" val="1491323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3" name="Content Placeholder 2"/>
          <p:cNvSpPr>
            <a:spLocks noGrp="1"/>
          </p:cNvSpPr>
          <p:nvPr>
            <p:ph idx="1"/>
          </p:nvPr>
        </p:nvSpPr>
        <p:spPr/>
        <p:txBody>
          <a:bodyPr/>
          <a:lstStyle/>
          <a:p>
            <a:pPr marL="0" indent="0">
              <a:buNone/>
            </a:pPr>
            <a:r>
              <a:rPr lang="en-US" dirty="0" smtClean="0"/>
              <a:t>3. What </a:t>
            </a:r>
            <a:r>
              <a:rPr lang="en-US" dirty="0" smtClean="0"/>
              <a:t>were the 2 goals </a:t>
            </a:r>
            <a:r>
              <a:rPr lang="en-US" dirty="0" smtClean="0"/>
              <a:t>of the Double V campaign?</a:t>
            </a:r>
          </a:p>
          <a:p>
            <a:pPr marL="514350" indent="-514350">
              <a:buAutoNum type="arabicPeriod"/>
            </a:pPr>
            <a:endParaRPr lang="en-US" dirty="0"/>
          </a:p>
          <a:p>
            <a:pPr marL="0" indent="0">
              <a:buNone/>
            </a:pPr>
            <a:r>
              <a:rPr lang="en-US" dirty="0" smtClean="0"/>
              <a:t>4. Why were Japanese-Americans </a:t>
            </a:r>
            <a:r>
              <a:rPr lang="en-US" dirty="0" smtClean="0"/>
              <a:t>interned (put into camps) </a:t>
            </a:r>
            <a:r>
              <a:rPr lang="en-US" dirty="0" smtClean="0"/>
              <a:t>during WW2?</a:t>
            </a:r>
            <a:endParaRPr lang="en-US" dirty="0"/>
          </a:p>
        </p:txBody>
      </p:sp>
    </p:spTree>
    <p:extLst>
      <p:ext uri="{BB962C8B-B14F-4D97-AF65-F5344CB8AC3E}">
        <p14:creationId xmlns:p14="http://schemas.microsoft.com/office/powerpoint/2010/main" val="2622446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Turning Point Battles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198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Europe in 1942</a:t>
            </a:r>
            <a:endParaRPr lang="en-US" dirty="0"/>
          </a:p>
        </p:txBody>
      </p:sp>
      <p:pic>
        <p:nvPicPr>
          <p:cNvPr id="1026" name="Picture 2" descr="http://mapleleafup.ca/assets/images/Map-Germany194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90600"/>
            <a:ext cx="7696200" cy="555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167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pPr eaLnBrk="1" hangingPunct="1"/>
            <a:r>
              <a:rPr lang="en-US" smtClean="0"/>
              <a:t> II.	Appeasing Hitler</a:t>
            </a:r>
          </a:p>
        </p:txBody>
      </p:sp>
      <p:sp>
        <p:nvSpPr>
          <p:cNvPr id="3" name="Content Placeholder 2"/>
          <p:cNvSpPr>
            <a:spLocks noGrp="1"/>
          </p:cNvSpPr>
          <p:nvPr>
            <p:ph idx="1"/>
          </p:nvPr>
        </p:nvSpPr>
        <p:spPr>
          <a:xfrm>
            <a:off x="-36095" y="1371600"/>
            <a:ext cx="9144000" cy="5486400"/>
          </a:xfrm>
        </p:spPr>
        <p:txBody>
          <a:bodyPr rtlCol="0">
            <a:normAutofit fontScale="62500" lnSpcReduction="20000"/>
          </a:bodyPr>
          <a:lstStyle/>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A.  The </a:t>
            </a:r>
            <a:r>
              <a:rPr lang="en-US" sz="4000" b="1" i="1" dirty="0" err="1" smtClean="0">
                <a:latin typeface="Times New Roman" pitchFamily="18" charset="0"/>
                <a:cs typeface="Times New Roman" pitchFamily="18" charset="0"/>
              </a:rPr>
              <a:t>Anschluss</a:t>
            </a:r>
            <a:endParaRPr lang="en-US" sz="4000" b="1" i="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1.  Hitler’s unifying of German-speaking </a:t>
            </a:r>
          </a:p>
          <a:p>
            <a:pPr eaLnBrk="1" fontAlgn="auto" hangingPunct="1">
              <a:spcBef>
                <a:spcPts val="0"/>
              </a:spcBef>
              <a:spcAft>
                <a:spcPts val="0"/>
              </a:spcAft>
              <a:buFont typeface="Arial" pitchFamily="34" charset="0"/>
              <a:buChar char="•"/>
              <a:defRPr/>
            </a:pPr>
            <a:r>
              <a:rPr lang="en-US" sz="4000" b="1" dirty="0" smtClean="0">
                <a:latin typeface="Times New Roman" pitchFamily="18" charset="0"/>
                <a:cs typeface="Times New Roman" pitchFamily="18" charset="0"/>
              </a:rPr>
              <a:t>                                  people     </a:t>
            </a: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2. Starts with Rhineland (’36) &amp; Austria (’38)</a:t>
            </a: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a:t>
            </a:r>
            <a:r>
              <a:rPr lang="en-US" sz="4500" b="1" dirty="0" smtClean="0">
                <a:latin typeface="Times New Roman" pitchFamily="18" charset="0"/>
                <a:cs typeface="Times New Roman" pitchFamily="18" charset="0"/>
              </a:rPr>
              <a:t>B. The Munich Conference &amp;  </a:t>
            </a:r>
          </a:p>
          <a:p>
            <a:pPr eaLnBrk="1" fontAlgn="auto" hangingPunct="1">
              <a:spcAft>
                <a:spcPts val="0"/>
              </a:spcAft>
              <a:buFont typeface="Arial" pitchFamily="34" charset="0"/>
              <a:buChar char="•"/>
              <a:defRPr/>
            </a:pPr>
            <a:r>
              <a:rPr lang="en-US" sz="4500" b="1" dirty="0">
                <a:latin typeface="Times New Roman" pitchFamily="18" charset="0"/>
                <a:cs typeface="Times New Roman" pitchFamily="18" charset="0"/>
              </a:rPr>
              <a:t> </a:t>
            </a:r>
            <a:r>
              <a:rPr lang="en-US" sz="4500" b="1" dirty="0" smtClean="0">
                <a:latin typeface="Times New Roman" pitchFamily="18" charset="0"/>
                <a:cs typeface="Times New Roman" pitchFamily="18" charset="0"/>
              </a:rPr>
              <a:t>                            policy of appeasement</a:t>
            </a:r>
          </a:p>
          <a:p>
            <a:pPr eaLnBrk="1" fontAlgn="auto" hangingPunct="1">
              <a:spcAft>
                <a:spcPts val="0"/>
              </a:spcAft>
              <a:buFont typeface="Arial" pitchFamily="34" charset="0"/>
              <a:buChar char="•"/>
              <a:defRPr/>
            </a:pPr>
            <a:r>
              <a:rPr lang="en-US" sz="4500" b="1" dirty="0" smtClean="0">
                <a:latin typeface="Times New Roman" pitchFamily="18" charset="0"/>
                <a:cs typeface="Times New Roman" pitchFamily="18" charset="0"/>
              </a:rPr>
              <a:t>	                    1.  Appeasement: give in to avoid conflict</a:t>
            </a:r>
          </a:p>
          <a:p>
            <a:pPr eaLnBrk="1" fontAlgn="auto" hangingPunct="1">
              <a:spcAft>
                <a:spcPts val="0"/>
              </a:spcAft>
              <a:buFont typeface="Arial" pitchFamily="34" charset="0"/>
              <a:buChar char="•"/>
              <a:defRPr/>
            </a:pPr>
            <a:r>
              <a:rPr lang="en-US" sz="4500" b="1" dirty="0" smtClean="0">
                <a:latin typeface="Times New Roman" pitchFamily="18" charset="0"/>
                <a:cs typeface="Times New Roman" pitchFamily="18" charset="0"/>
              </a:rPr>
              <a:t>                                        a. Hitler wants/gets</a:t>
            </a:r>
          </a:p>
          <a:p>
            <a:pPr eaLnBrk="1" fontAlgn="auto" hangingPunct="1">
              <a:spcAft>
                <a:spcPts val="0"/>
              </a:spcAft>
              <a:buFont typeface="Arial" pitchFamily="34" charset="0"/>
              <a:buChar char="•"/>
              <a:defRPr/>
            </a:pPr>
            <a:r>
              <a:rPr lang="en-US" sz="4500" b="1" dirty="0">
                <a:latin typeface="Times New Roman" pitchFamily="18" charset="0"/>
                <a:cs typeface="Times New Roman" pitchFamily="18" charset="0"/>
              </a:rPr>
              <a:t> </a:t>
            </a:r>
            <a:r>
              <a:rPr lang="en-US" sz="4500" b="1" dirty="0" smtClean="0">
                <a:latin typeface="Times New Roman" pitchFamily="18" charset="0"/>
                <a:cs typeface="Times New Roman" pitchFamily="18" charset="0"/>
              </a:rPr>
              <a:t>                                           </a:t>
            </a:r>
            <a:r>
              <a:rPr lang="en-US" sz="4500" b="1" dirty="0" err="1" smtClean="0">
                <a:latin typeface="Times New Roman" pitchFamily="18" charset="0"/>
                <a:cs typeface="Times New Roman" pitchFamily="18" charset="0"/>
              </a:rPr>
              <a:t>Czechoslavakia</a:t>
            </a:r>
            <a:endParaRPr lang="en-US" sz="45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4500" b="1" dirty="0" smtClean="0">
                <a:latin typeface="Times New Roman" pitchFamily="18" charset="0"/>
                <a:cs typeface="Times New Roman" pitchFamily="18" charset="0"/>
              </a:rPr>
              <a:t>                                        b. France/Brits think Hitler satisfied</a:t>
            </a:r>
          </a:p>
          <a:p>
            <a:pPr eaLnBrk="1" fontAlgn="auto" hangingPunct="1">
              <a:spcAft>
                <a:spcPts val="0"/>
              </a:spcAft>
              <a:buFont typeface="Arial" pitchFamily="34" charset="0"/>
              <a:buChar char="•"/>
              <a:defRPr/>
            </a:pPr>
            <a:r>
              <a:rPr lang="en-US" sz="4000" b="1" dirty="0" smtClean="0">
                <a:latin typeface="Times New Roman" pitchFamily="18" charset="0"/>
                <a:cs typeface="Times New Roman" pitchFamily="18" charset="0"/>
              </a:rPr>
              <a:t>	</a:t>
            </a:r>
          </a:p>
          <a:p>
            <a:pPr eaLnBrk="1" fontAlgn="auto" hangingPunct="1">
              <a:spcAft>
                <a:spcPts val="0"/>
              </a:spcAft>
              <a:buFont typeface="Arial" pitchFamily="34" charset="0"/>
              <a:buChar char="•"/>
              <a:defRPr/>
            </a:pPr>
            <a:r>
              <a:rPr lang="en-US" dirty="0" smtClean="0"/>
              <a:t>	</a:t>
            </a:r>
          </a:p>
        </p:txBody>
      </p:sp>
      <p:pic>
        <p:nvPicPr>
          <p:cNvPr id="6148" name="Picture 14" descr="http://www.famouspeople.com/famous_biographies/images/Hit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7600"/>
            <a:ext cx="2451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1" descr="http://image.politicalbase.com/uploads/items/1000/50/6576800pxflagofgermany1933svgpng_6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 y="304800"/>
            <a:ext cx="19208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56" descr="http://i1.iofferphoto.com/img/item/436/080/61/IMGP895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0"/>
            <a:ext cx="19859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33564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orldatlas.com/aatlas/infopage/english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598"/>
            <a:ext cx="6400800" cy="640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113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48130" name="Rectangle 13"/>
          <p:cNvSpPr>
            <a:spLocks noGrp="1" noChangeArrowheads="1"/>
          </p:cNvSpPr>
          <p:nvPr>
            <p:ph type="title"/>
          </p:nvPr>
        </p:nvSpPr>
        <p:spPr>
          <a:xfrm>
            <a:off x="457200" y="0"/>
            <a:ext cx="8229600" cy="838200"/>
          </a:xfrm>
        </p:spPr>
        <p:txBody>
          <a:bodyPr/>
          <a:lstStyle/>
          <a:p>
            <a:pPr eaLnBrk="1" hangingPunct="1"/>
            <a:r>
              <a:rPr lang="en-US" altLang="en-US" dirty="0" smtClean="0"/>
              <a:t>I. D-Day (Europe)</a:t>
            </a:r>
          </a:p>
        </p:txBody>
      </p:sp>
      <p:sp>
        <p:nvSpPr>
          <p:cNvPr id="368654" name="Rectangle 14"/>
          <p:cNvSpPr>
            <a:spLocks noGrp="1" noChangeArrowheads="1"/>
          </p:cNvSpPr>
          <p:nvPr>
            <p:ph type="body" idx="1"/>
          </p:nvPr>
        </p:nvSpPr>
        <p:spPr>
          <a:xfrm>
            <a:off x="0" y="762000"/>
            <a:ext cx="9144000" cy="4876800"/>
          </a:xfrm>
        </p:spPr>
        <p:txBody>
          <a:bodyPr>
            <a:normAutofit/>
          </a:bodyPr>
          <a:lstStyle/>
          <a:p>
            <a:pPr marL="0" indent="0" algn="ctr" eaLnBrk="1" hangingPunct="1">
              <a:buFontTx/>
              <a:buNone/>
            </a:pPr>
            <a:r>
              <a:rPr lang="en-US" altLang="en-US" sz="3000" dirty="0" smtClean="0">
                <a:solidFill>
                  <a:srgbClr val="00B050"/>
                </a:solidFill>
              </a:rPr>
              <a:t>JUNE 6, 1944</a:t>
            </a:r>
          </a:p>
          <a:p>
            <a:pPr marL="0" indent="0" eaLnBrk="1" hangingPunct="1">
              <a:buFontTx/>
              <a:buNone/>
            </a:pPr>
            <a:r>
              <a:rPr lang="en-US" altLang="en-US" sz="3000" dirty="0" smtClean="0"/>
              <a:t>A. 4,000 Allied ships carried the invasion force of 156,000</a:t>
            </a:r>
          </a:p>
          <a:p>
            <a:pPr marL="0" indent="0" eaLnBrk="1" hangingPunct="1">
              <a:buFontTx/>
              <a:buNone/>
            </a:pPr>
            <a:r>
              <a:rPr lang="en-US" altLang="en-US" sz="3000" dirty="0" smtClean="0"/>
              <a:t>	1) landed on beaches in the Normandy region of </a:t>
            </a:r>
          </a:p>
          <a:p>
            <a:pPr marL="0" indent="0" eaLnBrk="1" hangingPunct="1">
              <a:buFontTx/>
              <a:buNone/>
            </a:pPr>
            <a:r>
              <a:rPr lang="en-US" altLang="en-US" sz="3000" dirty="0"/>
              <a:t>	</a:t>
            </a:r>
            <a:r>
              <a:rPr lang="en-US" altLang="en-US" sz="3000" dirty="0" smtClean="0"/>
              <a:t>     France</a:t>
            </a:r>
          </a:p>
          <a:p>
            <a:pPr marL="0" indent="0" eaLnBrk="1" hangingPunct="1">
              <a:buFontTx/>
              <a:buNone/>
            </a:pPr>
            <a:r>
              <a:rPr lang="en-US" altLang="en-US" sz="3000" dirty="0" smtClean="0"/>
              <a:t>	2) Over 2,500 Allied troops died on D-Day and </a:t>
            </a:r>
          </a:p>
          <a:p>
            <a:pPr marL="0" indent="0" eaLnBrk="1" hangingPunct="1">
              <a:buFontTx/>
              <a:buNone/>
            </a:pPr>
            <a:r>
              <a:rPr lang="en-US" altLang="en-US" sz="3000" dirty="0" smtClean="0"/>
              <a:t>	      another 7,500 were wounded.</a:t>
            </a:r>
          </a:p>
          <a:p>
            <a:pPr marL="336550" lvl="1" indent="-222250" eaLnBrk="1" hangingPunct="1">
              <a:buFont typeface="Arial" charset="0"/>
              <a:buNone/>
            </a:pPr>
            <a:r>
              <a:rPr lang="en-US" altLang="en-US" sz="3000" dirty="0" smtClean="0"/>
              <a:t>B. </a:t>
            </a:r>
            <a:r>
              <a:rPr lang="en-US" altLang="en-US" sz="3000" dirty="0" smtClean="0">
                <a:solidFill>
                  <a:srgbClr val="FF0000"/>
                </a:solidFill>
              </a:rPr>
              <a:t>Opened up western front, took pressure off USSR and  led to Germany’s retreat &amp; eventual defeat</a:t>
            </a:r>
          </a:p>
        </p:txBody>
      </p:sp>
    </p:spTree>
    <p:extLst>
      <p:ext uri="{BB962C8B-B14F-4D97-AF65-F5344CB8AC3E}">
        <p14:creationId xmlns:p14="http://schemas.microsoft.com/office/powerpoint/2010/main" val="4018221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54">
                                            <p:txEl>
                                              <p:pRg st="0" end="0"/>
                                            </p:txEl>
                                          </p:spTgt>
                                        </p:tgtEl>
                                        <p:attrNameLst>
                                          <p:attrName>style.visibility</p:attrName>
                                        </p:attrNameLst>
                                      </p:cBhvr>
                                      <p:to>
                                        <p:strVal val="visible"/>
                                      </p:to>
                                    </p:set>
                                    <p:animEffect transition="in" filter="wipe(left)">
                                      <p:cBhvr>
                                        <p:cTn id="7" dur="500"/>
                                        <p:tgtEl>
                                          <p:spTgt spid="3686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54">
                                            <p:txEl>
                                              <p:pRg st="1" end="1"/>
                                            </p:txEl>
                                          </p:spTgt>
                                        </p:tgtEl>
                                        <p:attrNameLst>
                                          <p:attrName>style.visibility</p:attrName>
                                        </p:attrNameLst>
                                      </p:cBhvr>
                                      <p:to>
                                        <p:strVal val="visible"/>
                                      </p:to>
                                    </p:set>
                                    <p:animEffect transition="in" filter="wipe(left)">
                                      <p:cBhvr>
                                        <p:cTn id="12" dur="500"/>
                                        <p:tgtEl>
                                          <p:spTgt spid="3686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54">
                                            <p:txEl>
                                              <p:pRg st="2" end="2"/>
                                            </p:txEl>
                                          </p:spTgt>
                                        </p:tgtEl>
                                        <p:attrNameLst>
                                          <p:attrName>style.visibility</p:attrName>
                                        </p:attrNameLst>
                                      </p:cBhvr>
                                      <p:to>
                                        <p:strVal val="visible"/>
                                      </p:to>
                                    </p:set>
                                    <p:animEffect transition="in" filter="wipe(left)">
                                      <p:cBhvr>
                                        <p:cTn id="17" dur="500"/>
                                        <p:tgtEl>
                                          <p:spTgt spid="3686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54">
                                            <p:txEl>
                                              <p:pRg st="3" end="3"/>
                                            </p:txEl>
                                          </p:spTgt>
                                        </p:tgtEl>
                                        <p:attrNameLst>
                                          <p:attrName>style.visibility</p:attrName>
                                        </p:attrNameLst>
                                      </p:cBhvr>
                                      <p:to>
                                        <p:strVal val="visible"/>
                                      </p:to>
                                    </p:set>
                                    <p:animEffect transition="in" filter="wipe(left)">
                                      <p:cBhvr>
                                        <p:cTn id="22" dur="500"/>
                                        <p:tgtEl>
                                          <p:spTgt spid="3686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54">
                                            <p:txEl>
                                              <p:pRg st="4" end="4"/>
                                            </p:txEl>
                                          </p:spTgt>
                                        </p:tgtEl>
                                        <p:attrNameLst>
                                          <p:attrName>style.visibility</p:attrName>
                                        </p:attrNameLst>
                                      </p:cBhvr>
                                      <p:to>
                                        <p:strVal val="visible"/>
                                      </p:to>
                                    </p:set>
                                    <p:animEffect transition="in" filter="wipe(left)">
                                      <p:cBhvr>
                                        <p:cTn id="27" dur="500"/>
                                        <p:tgtEl>
                                          <p:spTgt spid="3686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54">
                                            <p:txEl>
                                              <p:pRg st="5" end="5"/>
                                            </p:txEl>
                                          </p:spTgt>
                                        </p:tgtEl>
                                        <p:attrNameLst>
                                          <p:attrName>style.visibility</p:attrName>
                                        </p:attrNameLst>
                                      </p:cBhvr>
                                      <p:to>
                                        <p:strVal val="visible"/>
                                      </p:to>
                                    </p:set>
                                    <p:animEffect transition="in" filter="wipe(left)">
                                      <p:cBhvr>
                                        <p:cTn id="32" dur="500"/>
                                        <p:tgtEl>
                                          <p:spTgt spid="36865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8654">
                                            <p:txEl>
                                              <p:pRg st="6" end="6"/>
                                            </p:txEl>
                                          </p:spTgt>
                                        </p:tgtEl>
                                        <p:attrNameLst>
                                          <p:attrName>style.visibility</p:attrName>
                                        </p:attrNameLst>
                                      </p:cBhvr>
                                      <p:to>
                                        <p:strVal val="visible"/>
                                      </p:to>
                                    </p:set>
                                    <p:animEffect transition="in" filter="wipe(left)">
                                      <p:cBhvr>
                                        <p:cTn id="37" dur="500"/>
                                        <p:tgtEl>
                                          <p:spTgt spid="36865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68654">
                                            <p:txEl>
                                              <p:pRg st="1" end="1"/>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68654">
                                            <p:txEl>
                                              <p:pRg st="2" end="2"/>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68654">
                                            <p:txEl>
                                              <p:pRg st="3" end="3"/>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68654">
                                            <p:txEl>
                                              <p:pRg st="4" end="4"/>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8654">
                                            <p:txEl>
                                              <p:pRg st="5" end="5"/>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686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4"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0"/>
            <a:ext cx="8229600" cy="762000"/>
          </a:xfrm>
        </p:spPr>
        <p:txBody>
          <a:bodyPr/>
          <a:lstStyle/>
          <a:p>
            <a:r>
              <a:rPr lang="en-US" smtClean="0"/>
              <a:t>D-DAY</a:t>
            </a:r>
          </a:p>
        </p:txBody>
      </p:sp>
      <p:pic>
        <p:nvPicPr>
          <p:cNvPr id="123906" name="Picture 2" descr="http://histru.bournemouth.ac.uk/Oral_History/Talking_About_Technology/radar_research/assets/images/invasionrou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914400"/>
            <a:ext cx="69151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descr="http://www.purplehearts.net/brandel0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73152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descr="http://unitedcats.files.wordpress.com/2007/08/dday_omah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990600"/>
            <a:ext cx="77263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8" descr="http://www.archives.gov/education/lessons/d-day-message/images/landing-in-franc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757238"/>
            <a:ext cx="7467600"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4" name="Picture 10" descr="http://www.ngb.army.mil/Images1/today/0606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1295400"/>
            <a:ext cx="7377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www.tutor2u.net/blog/images/uploads/blog-dday.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812800"/>
            <a:ext cx="77724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americaslibrary.gov/assets/aa/marshall/aa_marshall_dday_3_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762000"/>
            <a:ext cx="73152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02360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23906"/>
                                        </p:tgtEl>
                                      </p:cBhvr>
                                    </p:animEffect>
                                    <p:set>
                                      <p:cBhvr>
                                        <p:cTn id="7" dur="1" fill="hold">
                                          <p:stCondLst>
                                            <p:cond delay="499"/>
                                          </p:stCondLst>
                                        </p:cTn>
                                        <p:tgtEl>
                                          <p:spTgt spid="123906"/>
                                        </p:tgtEl>
                                        <p:attrNameLst>
                                          <p:attrName>style.visibility</p:attrName>
                                        </p:attrNameLst>
                                      </p:cBhvr>
                                      <p:to>
                                        <p:strVal val="hidden"/>
                                      </p:to>
                                    </p:se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3908"/>
                                        </p:tgtEl>
                                        <p:attrNameLst>
                                          <p:attrName>style.visibility</p:attrName>
                                        </p:attrNameLst>
                                      </p:cBhvr>
                                      <p:to>
                                        <p:strVal val="visible"/>
                                      </p:to>
                                    </p:set>
                                    <p:animEffect transition="in" filter="dissolve">
                                      <p:cBhvr>
                                        <p:cTn id="11" dur="1000"/>
                                        <p:tgtEl>
                                          <p:spTgt spid="1239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5" fill="hold" nodeType="clickEffect">
                                  <p:stCondLst>
                                    <p:cond delay="0"/>
                                  </p:stCondLst>
                                  <p:childTnLst>
                                    <p:animEffect transition="out" filter="blinds(vertical)">
                                      <p:cBhvr>
                                        <p:cTn id="15" dur="1000"/>
                                        <p:tgtEl>
                                          <p:spTgt spid="123908"/>
                                        </p:tgtEl>
                                      </p:cBhvr>
                                    </p:animEffect>
                                    <p:set>
                                      <p:cBhvr>
                                        <p:cTn id="16" dur="1" fill="hold">
                                          <p:stCondLst>
                                            <p:cond delay="999"/>
                                          </p:stCondLst>
                                        </p:cTn>
                                        <p:tgtEl>
                                          <p:spTgt spid="123908"/>
                                        </p:tgtEl>
                                        <p:attrNameLst>
                                          <p:attrName>style.visibility</p:attrName>
                                        </p:attrNameLst>
                                      </p:cBhvr>
                                      <p:to>
                                        <p:strVal val="hidden"/>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0"/>
                                          </p:stCondLst>
                                        </p:cTn>
                                        <p:tgtEl>
                                          <p:spTgt spid="1239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16" fill="hold" nodeType="clickEffect">
                                  <p:stCondLst>
                                    <p:cond delay="0"/>
                                  </p:stCondLst>
                                  <p:childTnLst>
                                    <p:animEffect transition="out" filter="diamond(in)">
                                      <p:cBhvr>
                                        <p:cTn id="23" dur="2000"/>
                                        <p:tgtEl>
                                          <p:spTgt spid="123910"/>
                                        </p:tgtEl>
                                      </p:cBhvr>
                                    </p:animEffect>
                                    <p:set>
                                      <p:cBhvr>
                                        <p:cTn id="24" dur="1" fill="hold">
                                          <p:stCondLst>
                                            <p:cond delay="1999"/>
                                          </p:stCondLst>
                                        </p:cTn>
                                        <p:tgtEl>
                                          <p:spTgt spid="123910"/>
                                        </p:tgtEl>
                                        <p:attrNameLst>
                                          <p:attrName>style.visibility</p:attrName>
                                        </p:attrNameLst>
                                      </p:cBhvr>
                                      <p:to>
                                        <p:strVal val="hidden"/>
                                      </p:to>
                                    </p:set>
                                  </p:childTnLst>
                                </p:cTn>
                              </p:par>
                            </p:childTnLst>
                          </p:cTn>
                        </p:par>
                        <p:par>
                          <p:cTn id="25" fill="hold" nodeType="afterGroup">
                            <p:stCondLst>
                              <p:cond delay="2000"/>
                            </p:stCondLst>
                            <p:childTnLst>
                              <p:par>
                                <p:cTn id="26" presetID="6" presetClass="entr" presetSubtype="16" fill="hold" nodeType="afterEffect">
                                  <p:stCondLst>
                                    <p:cond delay="0"/>
                                  </p:stCondLst>
                                  <p:childTnLst>
                                    <p:set>
                                      <p:cBhvr>
                                        <p:cTn id="27" dur="1" fill="hold">
                                          <p:stCondLst>
                                            <p:cond delay="0"/>
                                          </p:stCondLst>
                                        </p:cTn>
                                        <p:tgtEl>
                                          <p:spTgt spid="123912"/>
                                        </p:tgtEl>
                                        <p:attrNameLst>
                                          <p:attrName>style.visibility</p:attrName>
                                        </p:attrNameLst>
                                      </p:cBhvr>
                                      <p:to>
                                        <p:strVal val="visible"/>
                                      </p:to>
                                    </p:set>
                                    <p:animEffect transition="in" filter="circle(in)">
                                      <p:cBhvr>
                                        <p:cTn id="28" dur="1000"/>
                                        <p:tgtEl>
                                          <p:spTgt spid="1239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xit" presetSubtype="0" fill="hold" nodeType="clickEffect">
                                  <p:stCondLst>
                                    <p:cond delay="0"/>
                                  </p:stCondLst>
                                  <p:childTnLst>
                                    <p:animEffect transition="out" filter="dissolve">
                                      <p:cBhvr>
                                        <p:cTn id="32" dur="1000"/>
                                        <p:tgtEl>
                                          <p:spTgt spid="123912"/>
                                        </p:tgtEl>
                                      </p:cBhvr>
                                    </p:animEffect>
                                    <p:set>
                                      <p:cBhvr>
                                        <p:cTn id="33" dur="1" fill="hold">
                                          <p:stCondLst>
                                            <p:cond delay="999"/>
                                          </p:stCondLst>
                                        </p:cTn>
                                        <p:tgtEl>
                                          <p:spTgt spid="123912"/>
                                        </p:tgtEl>
                                        <p:attrNameLst>
                                          <p:attrName>style.visibility</p:attrName>
                                        </p:attrNameLst>
                                      </p:cBhvr>
                                      <p:to>
                                        <p:strVal val="hidden"/>
                                      </p:to>
                                    </p:set>
                                  </p:childTnLst>
                                </p:cTn>
                              </p:par>
                            </p:childTnLst>
                          </p:cTn>
                        </p:par>
                        <p:par>
                          <p:cTn id="34" fill="hold" nodeType="afterGroup">
                            <p:stCondLst>
                              <p:cond delay="1000"/>
                            </p:stCondLst>
                            <p:childTnLst>
                              <p:par>
                                <p:cTn id="35" presetID="25" presetClass="entr" presetSubtype="0" fill="hold" nodeType="afterEffect">
                                  <p:stCondLst>
                                    <p:cond delay="0"/>
                                  </p:stCondLst>
                                  <p:childTnLst>
                                    <p:set>
                                      <p:cBhvr>
                                        <p:cTn id="36" dur="1" fill="hold">
                                          <p:stCondLst>
                                            <p:cond delay="0"/>
                                          </p:stCondLst>
                                        </p:cTn>
                                        <p:tgtEl>
                                          <p:spTgt spid="123914"/>
                                        </p:tgtEl>
                                        <p:attrNameLst>
                                          <p:attrName>style.visibility</p:attrName>
                                        </p:attrNameLst>
                                      </p:cBhvr>
                                      <p:to>
                                        <p:strVal val="visible"/>
                                      </p:to>
                                    </p:set>
                                    <p:anim calcmode="lin" valueType="num">
                                      <p:cBhvr>
                                        <p:cTn id="37" dur="500" decel="50000" fill="hold">
                                          <p:stCondLst>
                                            <p:cond delay="0"/>
                                          </p:stCondLst>
                                        </p:cTn>
                                        <p:tgtEl>
                                          <p:spTgt spid="123914"/>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3914"/>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3914"/>
                                        </p:tgtEl>
                                        <p:attrNameLst>
                                          <p:attrName>ppt_w</p:attrName>
                                        </p:attrNameLst>
                                      </p:cBhvr>
                                      <p:tavLst>
                                        <p:tav tm="0">
                                          <p:val>
                                            <p:strVal val="#ppt_w*.05"/>
                                          </p:val>
                                        </p:tav>
                                        <p:tav tm="100000">
                                          <p:val>
                                            <p:strVal val="#ppt_w"/>
                                          </p:val>
                                        </p:tav>
                                      </p:tavLst>
                                    </p:anim>
                                    <p:anim calcmode="lin" valueType="num">
                                      <p:cBhvr>
                                        <p:cTn id="40" dur="1000" fill="hold"/>
                                        <p:tgtEl>
                                          <p:spTgt spid="123914"/>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3914"/>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3914"/>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3914"/>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39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3" presetClass="exit" presetSubtype="16" fill="hold" nodeType="clickEffect">
                                  <p:stCondLst>
                                    <p:cond delay="0"/>
                                  </p:stCondLst>
                                  <p:childTnLst>
                                    <p:animEffect transition="out" filter="plus(in)">
                                      <p:cBhvr>
                                        <p:cTn id="48" dur="1000"/>
                                        <p:tgtEl>
                                          <p:spTgt spid="123914"/>
                                        </p:tgtEl>
                                      </p:cBhvr>
                                    </p:animEffect>
                                    <p:set>
                                      <p:cBhvr>
                                        <p:cTn id="49" dur="1" fill="hold">
                                          <p:stCondLst>
                                            <p:cond delay="999"/>
                                          </p:stCondLst>
                                        </p:cTn>
                                        <p:tgtEl>
                                          <p:spTgt spid="123914"/>
                                        </p:tgtEl>
                                        <p:attrNameLst>
                                          <p:attrName>style.visibility</p:attrName>
                                        </p:attrNameLst>
                                      </p:cBhvr>
                                      <p:to>
                                        <p:strVal val="hidden"/>
                                      </p:to>
                                    </p:set>
                                  </p:childTnLst>
                                </p:cTn>
                              </p:par>
                            </p:childTnLst>
                          </p:cTn>
                        </p:par>
                        <p:par>
                          <p:cTn id="50" fill="hold" nodeType="afterGroup">
                            <p:stCondLst>
                              <p:cond delay="1000"/>
                            </p:stCondLst>
                            <p:childTnLst>
                              <p:par>
                                <p:cTn id="51" presetID="7" presetClass="entr" presetSubtype="4"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xit" presetSubtype="12" fill="hold" nodeType="clickEffect">
                                  <p:stCondLst>
                                    <p:cond delay="0"/>
                                  </p:stCondLst>
                                  <p:childTnLst>
                                    <p:animEffect transition="out" filter="strips(downLeft)">
                                      <p:cBhvr>
                                        <p:cTn id="58" dur="1000"/>
                                        <p:tgtEl>
                                          <p:spTgt spid="8"/>
                                        </p:tgtEl>
                                      </p:cBhvr>
                                    </p:animEffect>
                                    <p:set>
                                      <p:cBhvr>
                                        <p:cTn id="59" dur="1" fill="hold">
                                          <p:stCondLst>
                                            <p:cond delay="999"/>
                                          </p:stCondLst>
                                        </p:cTn>
                                        <p:tgtEl>
                                          <p:spTgt spid="8"/>
                                        </p:tgtEl>
                                        <p:attrNameLst>
                                          <p:attrName>style.visibility</p:attrName>
                                        </p:attrNameLst>
                                      </p:cBhvr>
                                      <p:to>
                                        <p:strVal val="hidden"/>
                                      </p:to>
                                    </p:set>
                                  </p:childTnLst>
                                </p:cTn>
                              </p:par>
                            </p:childTnLst>
                          </p:cTn>
                        </p:par>
                        <p:par>
                          <p:cTn id="60" fill="hold" nodeType="afterGroup">
                            <p:stCondLst>
                              <p:cond delay="1000"/>
                            </p:stCondLst>
                            <p:childTnLst>
                              <p:par>
                                <p:cTn id="61" presetID="20"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edge">
                                      <p:cBhvr>
                                        <p:cTn id="6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pic>
        <p:nvPicPr>
          <p:cNvPr id="31746" name="Picture 2" descr="http://www.cyberlearning-world.com/lessons/ushistory/ww2/pacific_thea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295400"/>
            <a:ext cx="87788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a:xfrm>
            <a:off x="457200" y="0"/>
            <a:ext cx="8229600" cy="1143000"/>
          </a:xfrm>
        </p:spPr>
        <p:txBody>
          <a:bodyPr/>
          <a:lstStyle/>
          <a:p>
            <a:pPr eaLnBrk="1" hangingPunct="1"/>
            <a:r>
              <a:rPr lang="en-US" smtClean="0"/>
              <a:t>Japanese Strategy in Pacific</a:t>
            </a:r>
          </a:p>
        </p:txBody>
      </p:sp>
    </p:spTree>
    <p:extLst>
      <p:ext uri="{BB962C8B-B14F-4D97-AF65-F5344CB8AC3E}">
        <p14:creationId xmlns:p14="http://schemas.microsoft.com/office/powerpoint/2010/main" val="865445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II. Battle of Midway (Pacific)</a:t>
            </a:r>
            <a:endParaRPr lang="en-US" dirty="0"/>
          </a:p>
        </p:txBody>
      </p:sp>
      <p:sp>
        <p:nvSpPr>
          <p:cNvPr id="33794" name="Content Placeholder 2"/>
          <p:cNvSpPr>
            <a:spLocks noGrp="1"/>
          </p:cNvSpPr>
          <p:nvPr>
            <p:ph idx="1"/>
          </p:nvPr>
        </p:nvSpPr>
        <p:spPr>
          <a:xfrm>
            <a:off x="538162" y="685800"/>
            <a:ext cx="8229600" cy="4525963"/>
          </a:xfrm>
        </p:spPr>
        <p:txBody>
          <a:bodyPr/>
          <a:lstStyle/>
          <a:p>
            <a:pPr eaLnBrk="1" hangingPunct="1"/>
            <a:r>
              <a:rPr lang="en-US" dirty="0" smtClean="0"/>
              <a:t>A.  June 4, 1942</a:t>
            </a:r>
            <a:r>
              <a:rPr lang="en-US" dirty="0"/>
              <a:t> </a:t>
            </a:r>
            <a:endParaRPr lang="en-US" dirty="0" smtClean="0"/>
          </a:p>
          <a:p>
            <a:pPr eaLnBrk="1" hangingPunct="1"/>
            <a:r>
              <a:rPr lang="en-US" dirty="0" smtClean="0"/>
              <a:t>	     1.  Island was only US stronghold</a:t>
            </a:r>
          </a:p>
          <a:p>
            <a:pPr eaLnBrk="1" hangingPunct="1"/>
            <a:r>
              <a:rPr lang="en-US" dirty="0" smtClean="0"/>
              <a:t>	     2.  Japanese lost 4 largest carriers</a:t>
            </a:r>
          </a:p>
          <a:p>
            <a:pPr eaLnBrk="1" hangingPunct="1"/>
            <a:r>
              <a:rPr lang="en-US" dirty="0" smtClean="0"/>
              <a:t>                   a. Heart of their fleet</a:t>
            </a:r>
          </a:p>
          <a:p>
            <a:pPr eaLnBrk="1" hangingPunct="1"/>
            <a:r>
              <a:rPr lang="en-US" dirty="0" smtClean="0"/>
              <a:t>	     3. </a:t>
            </a:r>
            <a:r>
              <a:rPr lang="en-US" dirty="0" smtClean="0">
                <a:solidFill>
                  <a:srgbClr val="C00000"/>
                </a:solidFill>
                <a:sym typeface="Wingdings" pitchFamily="2" charset="2"/>
              </a:rPr>
              <a:t>Japs play defense for next 3 years</a:t>
            </a:r>
            <a:endParaRPr lang="en-US" dirty="0" smtClean="0">
              <a:solidFill>
                <a:srgbClr val="C00000"/>
              </a:solidFill>
            </a:endParaRPr>
          </a:p>
        </p:txBody>
      </p:sp>
      <p:pic>
        <p:nvPicPr>
          <p:cNvPr id="33795" name="Picture 5" descr="http://geoeyemediaportal.s3.amazonaws.com/assets/images/gallery/natural/islands/images/midway_is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886200"/>
            <a:ext cx="61055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38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Why was D-Day the turning point in Europe?</a:t>
            </a:r>
          </a:p>
          <a:p>
            <a:pPr marL="514350" indent="-514350">
              <a:buAutoNum type="arabicPeriod"/>
            </a:pPr>
            <a:endParaRPr lang="en-US" dirty="0"/>
          </a:p>
          <a:p>
            <a:pPr marL="514350" indent="-514350">
              <a:buAutoNum type="arabicPeriod"/>
            </a:pPr>
            <a:r>
              <a:rPr lang="en-US" dirty="0" smtClean="0"/>
              <a:t>Why was Midway the turning point in Pacific?</a:t>
            </a:r>
            <a:endParaRPr lang="en-US" dirty="0"/>
          </a:p>
        </p:txBody>
      </p:sp>
    </p:spTree>
    <p:extLst>
      <p:ext uri="{BB962C8B-B14F-4D97-AF65-F5344CB8AC3E}">
        <p14:creationId xmlns:p14="http://schemas.microsoft.com/office/powerpoint/2010/main" val="320924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World War II in Europe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67158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CONCEPTS</a:t>
            </a:r>
            <a:endParaRPr lang="en-US" dirty="0"/>
          </a:p>
        </p:txBody>
      </p:sp>
      <p:sp>
        <p:nvSpPr>
          <p:cNvPr id="3" name="Content Placeholder 2"/>
          <p:cNvSpPr>
            <a:spLocks noGrp="1"/>
          </p:cNvSpPr>
          <p:nvPr>
            <p:ph idx="1"/>
          </p:nvPr>
        </p:nvSpPr>
        <p:spPr>
          <a:xfrm>
            <a:off x="389626" y="990600"/>
            <a:ext cx="8229600" cy="5867400"/>
          </a:xfrm>
        </p:spPr>
        <p:txBody>
          <a:bodyPr>
            <a:normAutofit/>
          </a:bodyPr>
          <a:lstStyle/>
          <a:p>
            <a:r>
              <a:rPr lang="en-US" dirty="0" smtClean="0"/>
              <a:t>Allies needed foothold in mainland “Fortress Europe”, so designed the Normandy invasion (D-Day). Goal, which was decided at Tehran Conference, was to force Germany to fight a 2-front war (split army against allies both East (Russia) and west (GB/USA).</a:t>
            </a:r>
          </a:p>
          <a:p>
            <a:pPr marL="0" indent="0">
              <a:buNone/>
            </a:pPr>
            <a:endParaRPr lang="en-US" dirty="0" smtClean="0"/>
          </a:p>
          <a:p>
            <a:endParaRPr lang="en-US" dirty="0"/>
          </a:p>
          <a:p>
            <a:r>
              <a:rPr lang="en-US" dirty="0" smtClean="0"/>
              <a:t>Normandy invasion (D-Day)</a:t>
            </a:r>
          </a:p>
          <a:p>
            <a:r>
              <a:rPr lang="en-US" dirty="0" smtClean="0"/>
              <a:t>Tehran Conference</a:t>
            </a:r>
          </a:p>
        </p:txBody>
      </p:sp>
      <p:sp>
        <p:nvSpPr>
          <p:cNvPr id="4" name="Title 1"/>
          <p:cNvSpPr txBox="1">
            <a:spLocks/>
          </p:cNvSpPr>
          <p:nvPr/>
        </p:nvSpPr>
        <p:spPr>
          <a:xfrm>
            <a:off x="381000" y="411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KEY TERMS</a:t>
            </a:r>
            <a:endParaRPr lang="en-US" dirty="0"/>
          </a:p>
        </p:txBody>
      </p:sp>
    </p:spTree>
    <p:extLst>
      <p:ext uri="{BB962C8B-B14F-4D97-AF65-F5344CB8AC3E}">
        <p14:creationId xmlns:p14="http://schemas.microsoft.com/office/powerpoint/2010/main" val="421234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Europe in 1942</a:t>
            </a:r>
            <a:endParaRPr lang="en-US" dirty="0"/>
          </a:p>
        </p:txBody>
      </p:sp>
      <p:pic>
        <p:nvPicPr>
          <p:cNvPr id="1026" name="Picture 2" descr="http://mapleleafup.ca/assets/images/Map-Germany194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90600"/>
            <a:ext cx="7696200" cy="5558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17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6200"/>
            <a:ext cx="8229600" cy="1143000"/>
          </a:xfrm>
        </p:spPr>
        <p:txBody>
          <a:bodyPr/>
          <a:lstStyle/>
          <a:p>
            <a:pPr eaLnBrk="1" hangingPunct="1"/>
            <a:r>
              <a:rPr lang="en-US" dirty="0" smtClean="0"/>
              <a:t>I.	Turning Back the German Army</a:t>
            </a:r>
          </a:p>
        </p:txBody>
      </p:sp>
      <p:sp>
        <p:nvSpPr>
          <p:cNvPr id="35843" name="Content Placeholder 2"/>
          <p:cNvSpPr>
            <a:spLocks noGrp="1"/>
          </p:cNvSpPr>
          <p:nvPr>
            <p:ph idx="1"/>
          </p:nvPr>
        </p:nvSpPr>
        <p:spPr>
          <a:xfrm>
            <a:off x="0" y="1260309"/>
            <a:ext cx="9144000" cy="4525963"/>
          </a:xfrm>
        </p:spPr>
        <p:txBody>
          <a:bodyPr/>
          <a:lstStyle/>
          <a:p>
            <a:pPr eaLnBrk="1" hangingPunct="1"/>
            <a:r>
              <a:rPr lang="en-US" dirty="0" smtClean="0"/>
              <a:t>A.  Allies agree to beat Hitler, then go after Japan</a:t>
            </a:r>
          </a:p>
          <a:p>
            <a:pPr eaLnBrk="1" hangingPunct="1"/>
            <a:r>
              <a:rPr lang="en-US" dirty="0" smtClean="0"/>
              <a:t>B.  Start in North Africa (Nov. ‘42): Why?</a:t>
            </a:r>
          </a:p>
          <a:p>
            <a:pPr eaLnBrk="1" hangingPunct="1"/>
            <a:r>
              <a:rPr lang="en-US" dirty="0" smtClean="0"/>
              <a:t>	     1.  Get experience, use few troops</a:t>
            </a:r>
          </a:p>
          <a:p>
            <a:pPr eaLnBrk="1" hangingPunct="1"/>
            <a:r>
              <a:rPr lang="en-US" dirty="0" smtClean="0"/>
              <a:t>	</a:t>
            </a:r>
          </a:p>
        </p:txBody>
      </p:sp>
      <p:pic>
        <p:nvPicPr>
          <p:cNvPr id="1026" name="Picture 2" descr="http://t2.gstatic.com/images?q=tbn:ANd9GcQ0-lepaR6STbzX-nt4BUI_uHMDh0VZ-3zu10bn6TXhrVCP01waWqBNsHGHr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45" y="3352800"/>
            <a:ext cx="815495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9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newcastle.gov.uk/wwwimageroot/microsites/hmd07/1.9-take-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
            <a:ext cx="6553200"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title"/>
          </p:nvPr>
        </p:nvSpPr>
        <p:spPr>
          <a:xfrm>
            <a:off x="0" y="762000"/>
            <a:ext cx="3429000" cy="609600"/>
          </a:xfrm>
        </p:spPr>
        <p:txBody>
          <a:bodyPr>
            <a:normAutofit fontScale="90000"/>
          </a:bodyPr>
          <a:lstStyle/>
          <a:p>
            <a:r>
              <a:rPr lang="en-US" sz="3800" b="1" smtClean="0">
                <a:solidFill>
                  <a:srgbClr val="FF0000"/>
                </a:solidFill>
                <a:latin typeface="Times New Roman" pitchFamily="18" charset="0"/>
                <a:cs typeface="Times New Roman" pitchFamily="18" charset="0"/>
              </a:rPr>
              <a:t>GERMAN </a:t>
            </a:r>
            <a:br>
              <a:rPr lang="en-US" sz="3800" b="1" smtClean="0">
                <a:solidFill>
                  <a:srgbClr val="FF0000"/>
                </a:solidFill>
                <a:latin typeface="Times New Roman" pitchFamily="18" charset="0"/>
                <a:cs typeface="Times New Roman" pitchFamily="18" charset="0"/>
              </a:rPr>
            </a:br>
            <a:r>
              <a:rPr lang="en-US" sz="3800" b="1" smtClean="0">
                <a:solidFill>
                  <a:srgbClr val="FF0000"/>
                </a:solidFill>
                <a:latin typeface="Times New Roman" pitchFamily="18" charset="0"/>
                <a:cs typeface="Times New Roman" pitchFamily="18" charset="0"/>
              </a:rPr>
              <a:t>AGGRESSION</a:t>
            </a:r>
          </a:p>
        </p:txBody>
      </p:sp>
    </p:spTree>
    <p:extLst>
      <p:ext uri="{BB962C8B-B14F-4D97-AF65-F5344CB8AC3E}">
        <p14:creationId xmlns:p14="http://schemas.microsoft.com/office/powerpoint/2010/main" val="85967352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 Battle of the Atlantic</a:t>
            </a:r>
            <a:endParaRPr lang="en-US" dirty="0"/>
          </a:p>
        </p:txBody>
      </p:sp>
      <p:sp>
        <p:nvSpPr>
          <p:cNvPr id="36866" name="Content Placeholder 2"/>
          <p:cNvSpPr>
            <a:spLocks noGrp="1"/>
          </p:cNvSpPr>
          <p:nvPr>
            <p:ph idx="1"/>
          </p:nvPr>
        </p:nvSpPr>
        <p:spPr>
          <a:xfrm>
            <a:off x="457200" y="609600"/>
            <a:ext cx="8229600" cy="4525963"/>
          </a:xfrm>
        </p:spPr>
        <p:txBody>
          <a:bodyPr/>
          <a:lstStyle/>
          <a:p>
            <a:pPr marL="0" indent="0" eaLnBrk="1" hangingPunct="1">
              <a:buNone/>
            </a:pPr>
            <a:r>
              <a:rPr lang="en-US" dirty="0" smtClean="0"/>
              <a:t>A.  German submarines sinking US ships</a:t>
            </a:r>
          </a:p>
          <a:p>
            <a:pPr eaLnBrk="1" hangingPunct="1"/>
            <a:r>
              <a:rPr lang="en-US" dirty="0" smtClean="0"/>
              <a:t>	     1.  Convoy system to protect</a:t>
            </a:r>
          </a:p>
          <a:p>
            <a:pPr eaLnBrk="1" hangingPunct="1"/>
            <a:r>
              <a:rPr lang="en-US" dirty="0" smtClean="0"/>
              <a:t>	     2.  New techs to locate/sink U-boats</a:t>
            </a:r>
          </a:p>
          <a:p>
            <a:pPr eaLnBrk="1" hangingPunct="1"/>
            <a:r>
              <a:rPr lang="en-US" dirty="0" smtClean="0"/>
              <a:t>                    a. sonar, depth charges, Enigma</a:t>
            </a:r>
          </a:p>
          <a:p>
            <a:pPr eaLnBrk="1" hangingPunct="1"/>
            <a:endParaRPr lang="en-US" dirty="0" smtClean="0"/>
          </a:p>
        </p:txBody>
      </p:sp>
      <p:pic>
        <p:nvPicPr>
          <p:cNvPr id="36867" name="Picture 5" descr="http://www.codeproject.com/KB/grid/DrawingRadarDisplayWithCS/Rada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76600"/>
            <a:ext cx="27622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7" descr="http://www.ussslater.org/tour/weapons/racks/images/rack_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3276600"/>
            <a:ext cx="50323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30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II. Allied Strategy</a:t>
            </a:r>
            <a:endParaRPr lang="en-US" dirty="0"/>
          </a:p>
        </p:txBody>
      </p:sp>
      <p:sp>
        <p:nvSpPr>
          <p:cNvPr id="3" name="Content Placeholder 2"/>
          <p:cNvSpPr>
            <a:spLocks noGrp="1"/>
          </p:cNvSpPr>
          <p:nvPr>
            <p:ph idx="1"/>
          </p:nvPr>
        </p:nvSpPr>
        <p:spPr>
          <a:xfrm>
            <a:off x="457200" y="685800"/>
            <a:ext cx="8229600" cy="4525963"/>
          </a:xfrm>
        </p:spPr>
        <p:txBody>
          <a:bodyPr/>
          <a:lstStyle/>
          <a:p>
            <a:pPr marL="514350" indent="-514350">
              <a:buAutoNum type="alphaUcPeriod"/>
            </a:pPr>
            <a:r>
              <a:rPr lang="en-US" dirty="0" smtClean="0"/>
              <a:t>Take Italy first</a:t>
            </a:r>
          </a:p>
          <a:p>
            <a:pPr marL="914400" lvl="1" indent="-514350">
              <a:buAutoNum type="arabicPeriod"/>
            </a:pPr>
            <a:r>
              <a:rPr lang="en-US" dirty="0" smtClean="0"/>
              <a:t>Weakest part of Europe</a:t>
            </a:r>
          </a:p>
          <a:p>
            <a:pPr marL="514350" indent="-514350">
              <a:buAutoNum type="alphaUcPeriod"/>
            </a:pPr>
            <a:r>
              <a:rPr lang="en-US" dirty="0" smtClean="0"/>
              <a:t>Tehran Conference (Nov. ‘43)</a:t>
            </a:r>
          </a:p>
          <a:p>
            <a:pPr marL="1314450" lvl="2" indent="-514350">
              <a:buAutoNum type="arabicPeriod"/>
            </a:pPr>
            <a:r>
              <a:rPr lang="en-US" sz="2700" dirty="0" smtClean="0"/>
              <a:t>Squeeze Germany from 3 sides</a:t>
            </a:r>
          </a:p>
          <a:p>
            <a:pPr marL="1314450" lvl="2" indent="-514350">
              <a:buAutoNum type="arabicPeriod"/>
            </a:pPr>
            <a:r>
              <a:rPr lang="en-US" sz="2700" dirty="0" smtClean="0"/>
              <a:t>Dismantle a defeated Germany</a:t>
            </a:r>
          </a:p>
          <a:p>
            <a:pPr marL="1314450" lvl="2" indent="-514350">
              <a:buAutoNum type="arabicPeriod"/>
            </a:pPr>
            <a:r>
              <a:rPr lang="en-US" sz="2700" dirty="0" smtClean="0"/>
              <a:t>Soviets will help US fight Japan</a:t>
            </a:r>
          </a:p>
        </p:txBody>
      </p:sp>
      <p:pic>
        <p:nvPicPr>
          <p:cNvPr id="4" name="Picture 2" descr="http://www.nysm.nysed.gov/citizensoldier/conflicts/WWIIeto/images/europo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2488" y="3799539"/>
            <a:ext cx="5105400" cy="305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94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44034" name="Title 1"/>
          <p:cNvSpPr>
            <a:spLocks noGrp="1"/>
          </p:cNvSpPr>
          <p:nvPr>
            <p:ph type="ctrTitle"/>
          </p:nvPr>
        </p:nvSpPr>
        <p:spPr>
          <a:xfrm>
            <a:off x="0" y="0"/>
            <a:ext cx="9144000" cy="1470025"/>
          </a:xfrm>
        </p:spPr>
        <p:txBody>
          <a:bodyPr/>
          <a:lstStyle/>
          <a:p>
            <a:r>
              <a:rPr lang="en-US" sz="3800" smtClean="0">
                <a:latin typeface="Algerian" pitchFamily="82" charset="0"/>
              </a:rPr>
              <a:t>D-DAY INVASION: </a:t>
            </a:r>
            <a:br>
              <a:rPr lang="en-US" sz="3800" smtClean="0">
                <a:latin typeface="Algerian" pitchFamily="82" charset="0"/>
              </a:rPr>
            </a:br>
            <a:r>
              <a:rPr lang="en-US" sz="3800" smtClean="0">
                <a:latin typeface="Algerian" pitchFamily="82" charset="0"/>
              </a:rPr>
              <a:t>OPERATION OVERLORD</a:t>
            </a:r>
          </a:p>
        </p:txBody>
      </p:sp>
      <p:pic>
        <p:nvPicPr>
          <p:cNvPr id="44035" name="Picture 2" descr="http://www.xixcorps.nl/Omaha%20Beach%20Mid%20June%2019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600200"/>
            <a:ext cx="6096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65125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pic>
        <p:nvPicPr>
          <p:cNvPr id="2050" name="Picture 2" descr="http://www.worldatlas.com/aatlas/infopage/englishc.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8598"/>
            <a:ext cx="6400800" cy="640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17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229600" cy="1143000"/>
          </a:xfrm>
        </p:spPr>
        <p:txBody>
          <a:bodyPr/>
          <a:lstStyle/>
          <a:p>
            <a:r>
              <a:rPr lang="en-US" dirty="0" smtClean="0"/>
              <a:t>Operation Fortitude (decoy)</a:t>
            </a:r>
          </a:p>
        </p:txBody>
      </p:sp>
      <p:pic>
        <p:nvPicPr>
          <p:cNvPr id="47107" name="Picture 2" descr="http://t3.gstatic.com/images?q=tbn:ANd9GcTesj2-lN96E_rvAYQDfEmmakC1wUPUOl0uvk59gW1hzts8rmY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35814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http://www.clavius.org/img/faketan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838200"/>
            <a:ext cx="41608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6" descr="http://www.generalpatton.org/D-Day/images/InflatableTan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486150"/>
            <a:ext cx="42672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8" descr="http://news.bbc.co.uk/media/images/40215000/jpg/_40215183_d-day_dummy300x22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886200"/>
            <a:ext cx="38862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58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48130" name="Rectangle 13"/>
          <p:cNvSpPr>
            <a:spLocks noGrp="1" noChangeArrowheads="1"/>
          </p:cNvSpPr>
          <p:nvPr>
            <p:ph type="title"/>
          </p:nvPr>
        </p:nvSpPr>
        <p:spPr>
          <a:xfrm>
            <a:off x="457200" y="0"/>
            <a:ext cx="8229600" cy="838200"/>
          </a:xfrm>
        </p:spPr>
        <p:txBody>
          <a:bodyPr/>
          <a:lstStyle/>
          <a:p>
            <a:pPr eaLnBrk="1" hangingPunct="1"/>
            <a:r>
              <a:rPr lang="en-US" altLang="en-US" smtClean="0"/>
              <a:t>III. D-Day</a:t>
            </a:r>
          </a:p>
        </p:txBody>
      </p:sp>
      <p:sp>
        <p:nvSpPr>
          <p:cNvPr id="368654" name="Rectangle 14"/>
          <p:cNvSpPr>
            <a:spLocks noGrp="1" noChangeArrowheads="1"/>
          </p:cNvSpPr>
          <p:nvPr>
            <p:ph type="body" idx="1"/>
          </p:nvPr>
        </p:nvSpPr>
        <p:spPr>
          <a:xfrm>
            <a:off x="0" y="762000"/>
            <a:ext cx="9144000" cy="4876800"/>
          </a:xfrm>
        </p:spPr>
        <p:txBody>
          <a:bodyPr>
            <a:normAutofit/>
          </a:bodyPr>
          <a:lstStyle/>
          <a:p>
            <a:pPr marL="0" indent="0" algn="ctr" eaLnBrk="1" hangingPunct="1">
              <a:buFontTx/>
              <a:buNone/>
            </a:pPr>
            <a:r>
              <a:rPr lang="en-US" altLang="en-US" sz="3000" dirty="0" smtClean="0">
                <a:solidFill>
                  <a:srgbClr val="00B050"/>
                </a:solidFill>
              </a:rPr>
              <a:t>JUNE 6, 1944</a:t>
            </a:r>
          </a:p>
          <a:p>
            <a:pPr marL="0" indent="0" eaLnBrk="1" hangingPunct="1">
              <a:buFontTx/>
              <a:buNone/>
            </a:pPr>
            <a:r>
              <a:rPr lang="en-US" altLang="en-US" sz="3000" dirty="0" smtClean="0"/>
              <a:t>A. 4,000 Allied ships carried the invasion force of 156,000</a:t>
            </a:r>
          </a:p>
          <a:p>
            <a:pPr marL="0" indent="0" eaLnBrk="1" hangingPunct="1">
              <a:buFontTx/>
              <a:buNone/>
            </a:pPr>
            <a:r>
              <a:rPr lang="en-US" altLang="en-US" sz="3000" dirty="0" smtClean="0"/>
              <a:t>	1) landed on beaches in the Normandy region</a:t>
            </a:r>
          </a:p>
          <a:p>
            <a:pPr marL="0" indent="0" eaLnBrk="1" hangingPunct="1">
              <a:buFontTx/>
              <a:buNone/>
            </a:pPr>
            <a:r>
              <a:rPr lang="en-US" altLang="en-US" sz="3000" dirty="0" smtClean="0"/>
              <a:t>	2) Over 2,500 Allied troops died on D-Day and </a:t>
            </a:r>
          </a:p>
          <a:p>
            <a:pPr marL="0" indent="0" eaLnBrk="1" hangingPunct="1">
              <a:buFontTx/>
              <a:buNone/>
            </a:pPr>
            <a:r>
              <a:rPr lang="en-US" altLang="en-US" sz="3000" dirty="0" smtClean="0"/>
              <a:t>	      another 7,500 were wounded.</a:t>
            </a:r>
          </a:p>
          <a:p>
            <a:pPr marL="336550" lvl="1" indent="-222250" eaLnBrk="1" hangingPunct="1">
              <a:buFont typeface="Arial" charset="0"/>
              <a:buNone/>
            </a:pPr>
            <a:r>
              <a:rPr lang="en-US" altLang="en-US" sz="3000" dirty="0" smtClean="0"/>
              <a:t>B. </a:t>
            </a:r>
            <a:r>
              <a:rPr lang="en-US" altLang="en-US" sz="3000" dirty="0" smtClean="0">
                <a:solidFill>
                  <a:srgbClr val="FF0000"/>
                </a:solidFill>
              </a:rPr>
              <a:t>Opened up western front, took pressure off USSR and  led to Germany’s retreat &amp; eventual defeat</a:t>
            </a:r>
          </a:p>
        </p:txBody>
      </p:sp>
    </p:spTree>
    <p:extLst>
      <p:ext uri="{BB962C8B-B14F-4D97-AF65-F5344CB8AC3E}">
        <p14:creationId xmlns:p14="http://schemas.microsoft.com/office/powerpoint/2010/main" val="3743028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54">
                                            <p:txEl>
                                              <p:pRg st="0" end="0"/>
                                            </p:txEl>
                                          </p:spTgt>
                                        </p:tgtEl>
                                        <p:attrNameLst>
                                          <p:attrName>style.visibility</p:attrName>
                                        </p:attrNameLst>
                                      </p:cBhvr>
                                      <p:to>
                                        <p:strVal val="visible"/>
                                      </p:to>
                                    </p:set>
                                    <p:animEffect transition="in" filter="wipe(left)">
                                      <p:cBhvr>
                                        <p:cTn id="7" dur="500"/>
                                        <p:tgtEl>
                                          <p:spTgt spid="3686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54">
                                            <p:txEl>
                                              <p:pRg st="1" end="1"/>
                                            </p:txEl>
                                          </p:spTgt>
                                        </p:tgtEl>
                                        <p:attrNameLst>
                                          <p:attrName>style.visibility</p:attrName>
                                        </p:attrNameLst>
                                      </p:cBhvr>
                                      <p:to>
                                        <p:strVal val="visible"/>
                                      </p:to>
                                    </p:set>
                                    <p:animEffect transition="in" filter="wipe(left)">
                                      <p:cBhvr>
                                        <p:cTn id="12" dur="500"/>
                                        <p:tgtEl>
                                          <p:spTgt spid="3686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8654">
                                            <p:txEl>
                                              <p:pRg st="2" end="2"/>
                                            </p:txEl>
                                          </p:spTgt>
                                        </p:tgtEl>
                                        <p:attrNameLst>
                                          <p:attrName>style.visibility</p:attrName>
                                        </p:attrNameLst>
                                      </p:cBhvr>
                                      <p:to>
                                        <p:strVal val="visible"/>
                                      </p:to>
                                    </p:set>
                                    <p:animEffect transition="in" filter="wipe(left)">
                                      <p:cBhvr>
                                        <p:cTn id="17" dur="500"/>
                                        <p:tgtEl>
                                          <p:spTgt spid="3686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8654">
                                            <p:txEl>
                                              <p:pRg st="3" end="3"/>
                                            </p:txEl>
                                          </p:spTgt>
                                        </p:tgtEl>
                                        <p:attrNameLst>
                                          <p:attrName>style.visibility</p:attrName>
                                        </p:attrNameLst>
                                      </p:cBhvr>
                                      <p:to>
                                        <p:strVal val="visible"/>
                                      </p:to>
                                    </p:set>
                                    <p:animEffect transition="in" filter="wipe(left)">
                                      <p:cBhvr>
                                        <p:cTn id="22" dur="500"/>
                                        <p:tgtEl>
                                          <p:spTgt spid="3686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68654">
                                            <p:txEl>
                                              <p:pRg st="4" end="4"/>
                                            </p:txEl>
                                          </p:spTgt>
                                        </p:tgtEl>
                                        <p:attrNameLst>
                                          <p:attrName>style.visibility</p:attrName>
                                        </p:attrNameLst>
                                      </p:cBhvr>
                                      <p:to>
                                        <p:strVal val="visible"/>
                                      </p:to>
                                    </p:set>
                                    <p:animEffect transition="in" filter="wipe(left)">
                                      <p:cBhvr>
                                        <p:cTn id="27" dur="500"/>
                                        <p:tgtEl>
                                          <p:spTgt spid="3686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8654">
                                            <p:txEl>
                                              <p:pRg st="5" end="5"/>
                                            </p:txEl>
                                          </p:spTgt>
                                        </p:tgtEl>
                                        <p:attrNameLst>
                                          <p:attrName>style.visibility</p:attrName>
                                        </p:attrNameLst>
                                      </p:cBhvr>
                                      <p:to>
                                        <p:strVal val="visible"/>
                                      </p:to>
                                    </p:set>
                                    <p:animEffect transition="in" filter="wipe(left)">
                                      <p:cBhvr>
                                        <p:cTn id="32" dur="500"/>
                                        <p:tgtEl>
                                          <p:spTgt spid="3686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68654">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8654">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8654">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68654">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86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4"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0"/>
            <a:ext cx="8229600" cy="762000"/>
          </a:xfrm>
        </p:spPr>
        <p:txBody>
          <a:bodyPr/>
          <a:lstStyle/>
          <a:p>
            <a:r>
              <a:rPr lang="en-US" smtClean="0"/>
              <a:t>D-DAY</a:t>
            </a:r>
          </a:p>
        </p:txBody>
      </p:sp>
      <p:pic>
        <p:nvPicPr>
          <p:cNvPr id="123906" name="Picture 2" descr="http://histru.bournemouth.ac.uk/Oral_History/Talking_About_Technology/radar_research/assets/images/invasionrou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0650" y="914400"/>
            <a:ext cx="691515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descr="http://www.purplehearts.net/brandel06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38200"/>
            <a:ext cx="73152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6" descr="http://unitedcats.files.wordpress.com/2007/08/dday_omah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990600"/>
            <a:ext cx="77263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8" descr="http://www.archives.gov/education/lessons/d-day-message/images/landing-in-france.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757238"/>
            <a:ext cx="7467600"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4" name="Picture 10" descr="http://www.ngb.army.mil/Images1/today/0606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1295400"/>
            <a:ext cx="737711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www.tutor2u.net/blog/images/uploads/blog-dday.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812800"/>
            <a:ext cx="77724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americaslibrary.gov/assets/aa/marshall/aa_marshall_dday_3_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762000"/>
            <a:ext cx="73152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932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123906"/>
                                        </p:tgtEl>
                                      </p:cBhvr>
                                    </p:animEffect>
                                    <p:set>
                                      <p:cBhvr>
                                        <p:cTn id="7" dur="1" fill="hold">
                                          <p:stCondLst>
                                            <p:cond delay="499"/>
                                          </p:stCondLst>
                                        </p:cTn>
                                        <p:tgtEl>
                                          <p:spTgt spid="123906"/>
                                        </p:tgtEl>
                                        <p:attrNameLst>
                                          <p:attrName>style.visibility</p:attrName>
                                        </p:attrNameLst>
                                      </p:cBhvr>
                                      <p:to>
                                        <p:strVal val="hidden"/>
                                      </p:to>
                                    </p:se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23908"/>
                                        </p:tgtEl>
                                        <p:attrNameLst>
                                          <p:attrName>style.visibility</p:attrName>
                                        </p:attrNameLst>
                                      </p:cBhvr>
                                      <p:to>
                                        <p:strVal val="visible"/>
                                      </p:to>
                                    </p:set>
                                    <p:animEffect transition="in" filter="dissolve">
                                      <p:cBhvr>
                                        <p:cTn id="11" dur="1000"/>
                                        <p:tgtEl>
                                          <p:spTgt spid="1239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xit" presetSubtype="5" fill="hold" nodeType="clickEffect">
                                  <p:stCondLst>
                                    <p:cond delay="0"/>
                                  </p:stCondLst>
                                  <p:childTnLst>
                                    <p:animEffect transition="out" filter="blinds(vertical)">
                                      <p:cBhvr>
                                        <p:cTn id="15" dur="1000"/>
                                        <p:tgtEl>
                                          <p:spTgt spid="123908"/>
                                        </p:tgtEl>
                                      </p:cBhvr>
                                    </p:animEffect>
                                    <p:set>
                                      <p:cBhvr>
                                        <p:cTn id="16" dur="1" fill="hold">
                                          <p:stCondLst>
                                            <p:cond delay="999"/>
                                          </p:stCondLst>
                                        </p:cTn>
                                        <p:tgtEl>
                                          <p:spTgt spid="123908"/>
                                        </p:tgtEl>
                                        <p:attrNameLst>
                                          <p:attrName>style.visibility</p:attrName>
                                        </p:attrNameLst>
                                      </p:cBhvr>
                                      <p:to>
                                        <p:strVal val="hidden"/>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0"/>
                                          </p:stCondLst>
                                        </p:cTn>
                                        <p:tgtEl>
                                          <p:spTgt spid="12391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16" fill="hold" nodeType="clickEffect">
                                  <p:stCondLst>
                                    <p:cond delay="0"/>
                                  </p:stCondLst>
                                  <p:childTnLst>
                                    <p:animEffect transition="out" filter="diamond(in)">
                                      <p:cBhvr>
                                        <p:cTn id="23" dur="2000"/>
                                        <p:tgtEl>
                                          <p:spTgt spid="123910"/>
                                        </p:tgtEl>
                                      </p:cBhvr>
                                    </p:animEffect>
                                    <p:set>
                                      <p:cBhvr>
                                        <p:cTn id="24" dur="1" fill="hold">
                                          <p:stCondLst>
                                            <p:cond delay="1999"/>
                                          </p:stCondLst>
                                        </p:cTn>
                                        <p:tgtEl>
                                          <p:spTgt spid="123910"/>
                                        </p:tgtEl>
                                        <p:attrNameLst>
                                          <p:attrName>style.visibility</p:attrName>
                                        </p:attrNameLst>
                                      </p:cBhvr>
                                      <p:to>
                                        <p:strVal val="hidden"/>
                                      </p:to>
                                    </p:set>
                                  </p:childTnLst>
                                </p:cTn>
                              </p:par>
                            </p:childTnLst>
                          </p:cTn>
                        </p:par>
                        <p:par>
                          <p:cTn id="25" fill="hold" nodeType="afterGroup">
                            <p:stCondLst>
                              <p:cond delay="2000"/>
                            </p:stCondLst>
                            <p:childTnLst>
                              <p:par>
                                <p:cTn id="26" presetID="6" presetClass="entr" presetSubtype="16" fill="hold" nodeType="afterEffect">
                                  <p:stCondLst>
                                    <p:cond delay="0"/>
                                  </p:stCondLst>
                                  <p:childTnLst>
                                    <p:set>
                                      <p:cBhvr>
                                        <p:cTn id="27" dur="1" fill="hold">
                                          <p:stCondLst>
                                            <p:cond delay="0"/>
                                          </p:stCondLst>
                                        </p:cTn>
                                        <p:tgtEl>
                                          <p:spTgt spid="123912"/>
                                        </p:tgtEl>
                                        <p:attrNameLst>
                                          <p:attrName>style.visibility</p:attrName>
                                        </p:attrNameLst>
                                      </p:cBhvr>
                                      <p:to>
                                        <p:strVal val="visible"/>
                                      </p:to>
                                    </p:set>
                                    <p:animEffect transition="in" filter="circle(in)">
                                      <p:cBhvr>
                                        <p:cTn id="28" dur="1000"/>
                                        <p:tgtEl>
                                          <p:spTgt spid="1239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xit" presetSubtype="0" fill="hold" nodeType="clickEffect">
                                  <p:stCondLst>
                                    <p:cond delay="0"/>
                                  </p:stCondLst>
                                  <p:childTnLst>
                                    <p:animEffect transition="out" filter="dissolve">
                                      <p:cBhvr>
                                        <p:cTn id="32" dur="1000"/>
                                        <p:tgtEl>
                                          <p:spTgt spid="123912"/>
                                        </p:tgtEl>
                                      </p:cBhvr>
                                    </p:animEffect>
                                    <p:set>
                                      <p:cBhvr>
                                        <p:cTn id="33" dur="1" fill="hold">
                                          <p:stCondLst>
                                            <p:cond delay="999"/>
                                          </p:stCondLst>
                                        </p:cTn>
                                        <p:tgtEl>
                                          <p:spTgt spid="123912"/>
                                        </p:tgtEl>
                                        <p:attrNameLst>
                                          <p:attrName>style.visibility</p:attrName>
                                        </p:attrNameLst>
                                      </p:cBhvr>
                                      <p:to>
                                        <p:strVal val="hidden"/>
                                      </p:to>
                                    </p:set>
                                  </p:childTnLst>
                                </p:cTn>
                              </p:par>
                            </p:childTnLst>
                          </p:cTn>
                        </p:par>
                        <p:par>
                          <p:cTn id="34" fill="hold" nodeType="afterGroup">
                            <p:stCondLst>
                              <p:cond delay="1000"/>
                            </p:stCondLst>
                            <p:childTnLst>
                              <p:par>
                                <p:cTn id="35" presetID="25" presetClass="entr" presetSubtype="0" fill="hold" nodeType="afterEffect">
                                  <p:stCondLst>
                                    <p:cond delay="0"/>
                                  </p:stCondLst>
                                  <p:childTnLst>
                                    <p:set>
                                      <p:cBhvr>
                                        <p:cTn id="36" dur="1" fill="hold">
                                          <p:stCondLst>
                                            <p:cond delay="0"/>
                                          </p:stCondLst>
                                        </p:cTn>
                                        <p:tgtEl>
                                          <p:spTgt spid="123914"/>
                                        </p:tgtEl>
                                        <p:attrNameLst>
                                          <p:attrName>style.visibility</p:attrName>
                                        </p:attrNameLst>
                                      </p:cBhvr>
                                      <p:to>
                                        <p:strVal val="visible"/>
                                      </p:to>
                                    </p:set>
                                    <p:anim calcmode="lin" valueType="num">
                                      <p:cBhvr>
                                        <p:cTn id="37" dur="500" decel="50000" fill="hold">
                                          <p:stCondLst>
                                            <p:cond delay="0"/>
                                          </p:stCondLst>
                                        </p:cTn>
                                        <p:tgtEl>
                                          <p:spTgt spid="123914"/>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23914"/>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23914"/>
                                        </p:tgtEl>
                                        <p:attrNameLst>
                                          <p:attrName>ppt_w</p:attrName>
                                        </p:attrNameLst>
                                      </p:cBhvr>
                                      <p:tavLst>
                                        <p:tav tm="0">
                                          <p:val>
                                            <p:strVal val="#ppt_w*.05"/>
                                          </p:val>
                                        </p:tav>
                                        <p:tav tm="100000">
                                          <p:val>
                                            <p:strVal val="#ppt_w"/>
                                          </p:val>
                                        </p:tav>
                                      </p:tavLst>
                                    </p:anim>
                                    <p:anim calcmode="lin" valueType="num">
                                      <p:cBhvr>
                                        <p:cTn id="40" dur="1000" fill="hold"/>
                                        <p:tgtEl>
                                          <p:spTgt spid="123914"/>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23914"/>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23914"/>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23914"/>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2391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3" presetClass="exit" presetSubtype="16" fill="hold" nodeType="clickEffect">
                                  <p:stCondLst>
                                    <p:cond delay="0"/>
                                  </p:stCondLst>
                                  <p:childTnLst>
                                    <p:animEffect transition="out" filter="plus(in)">
                                      <p:cBhvr>
                                        <p:cTn id="48" dur="1000"/>
                                        <p:tgtEl>
                                          <p:spTgt spid="123914"/>
                                        </p:tgtEl>
                                      </p:cBhvr>
                                    </p:animEffect>
                                    <p:set>
                                      <p:cBhvr>
                                        <p:cTn id="49" dur="1" fill="hold">
                                          <p:stCondLst>
                                            <p:cond delay="999"/>
                                          </p:stCondLst>
                                        </p:cTn>
                                        <p:tgtEl>
                                          <p:spTgt spid="123914"/>
                                        </p:tgtEl>
                                        <p:attrNameLst>
                                          <p:attrName>style.visibility</p:attrName>
                                        </p:attrNameLst>
                                      </p:cBhvr>
                                      <p:to>
                                        <p:strVal val="hidden"/>
                                      </p:to>
                                    </p:set>
                                  </p:childTnLst>
                                </p:cTn>
                              </p:par>
                            </p:childTnLst>
                          </p:cTn>
                        </p:par>
                        <p:par>
                          <p:cTn id="50" fill="hold" nodeType="afterGroup">
                            <p:stCondLst>
                              <p:cond delay="1000"/>
                            </p:stCondLst>
                            <p:childTnLst>
                              <p:par>
                                <p:cTn id="51" presetID="7" presetClass="entr" presetSubtype="4"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8" presetClass="exit" presetSubtype="12" fill="hold" nodeType="clickEffect">
                                  <p:stCondLst>
                                    <p:cond delay="0"/>
                                  </p:stCondLst>
                                  <p:childTnLst>
                                    <p:animEffect transition="out" filter="strips(downLeft)">
                                      <p:cBhvr>
                                        <p:cTn id="58" dur="1000"/>
                                        <p:tgtEl>
                                          <p:spTgt spid="8"/>
                                        </p:tgtEl>
                                      </p:cBhvr>
                                    </p:animEffect>
                                    <p:set>
                                      <p:cBhvr>
                                        <p:cTn id="59" dur="1" fill="hold">
                                          <p:stCondLst>
                                            <p:cond delay="999"/>
                                          </p:stCondLst>
                                        </p:cTn>
                                        <p:tgtEl>
                                          <p:spTgt spid="8"/>
                                        </p:tgtEl>
                                        <p:attrNameLst>
                                          <p:attrName>style.visibility</p:attrName>
                                        </p:attrNameLst>
                                      </p:cBhvr>
                                      <p:to>
                                        <p:strVal val="hidden"/>
                                      </p:to>
                                    </p:set>
                                  </p:childTnLst>
                                </p:cTn>
                              </p:par>
                            </p:childTnLst>
                          </p:cTn>
                        </p:par>
                        <p:par>
                          <p:cTn id="60" fill="hold" nodeType="afterGroup">
                            <p:stCondLst>
                              <p:cond delay="1000"/>
                            </p:stCondLst>
                            <p:childTnLst>
                              <p:par>
                                <p:cTn id="61" presetID="20" presetClass="entr" presetSubtype="0"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edge">
                                      <p:cBhvr>
                                        <p:cTn id="6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Fighting in </a:t>
            </a:r>
            <a:r>
              <a:rPr lang="en-US" smtClean="0"/>
              <a:t>the Pacific</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417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CONCEPTS</a:t>
            </a:r>
            <a:endParaRPr lang="en-US" dirty="0"/>
          </a:p>
        </p:txBody>
      </p:sp>
      <p:sp>
        <p:nvSpPr>
          <p:cNvPr id="3" name="Content Placeholder 2"/>
          <p:cNvSpPr>
            <a:spLocks noGrp="1"/>
          </p:cNvSpPr>
          <p:nvPr>
            <p:ph idx="1"/>
          </p:nvPr>
        </p:nvSpPr>
        <p:spPr>
          <a:xfrm>
            <a:off x="389626" y="990600"/>
            <a:ext cx="8229600" cy="5867400"/>
          </a:xfrm>
        </p:spPr>
        <p:txBody>
          <a:bodyPr>
            <a:normAutofit lnSpcReduction="10000"/>
          </a:bodyPr>
          <a:lstStyle/>
          <a:p>
            <a:r>
              <a:rPr lang="en-US" dirty="0" smtClean="0"/>
              <a:t>US didn’t need to take EVERY Pacific island, just those with deep-water ports or big enough for airfields for Naval use. So they island-hopped, working way closer to Japan. Coral Sea and Midway were the two key battles of the Pacific theater.</a:t>
            </a:r>
          </a:p>
          <a:p>
            <a:pPr marL="0" indent="0">
              <a:buNone/>
            </a:pPr>
            <a:endParaRPr lang="en-US" dirty="0" smtClean="0"/>
          </a:p>
          <a:p>
            <a:endParaRPr lang="en-US" dirty="0"/>
          </a:p>
          <a:p>
            <a:r>
              <a:rPr lang="en-US" dirty="0" smtClean="0"/>
              <a:t>Island hopping</a:t>
            </a:r>
          </a:p>
          <a:p>
            <a:r>
              <a:rPr lang="en-US" dirty="0" smtClean="0"/>
              <a:t>Battle of Coral Sea</a:t>
            </a:r>
          </a:p>
          <a:p>
            <a:r>
              <a:rPr lang="en-US" dirty="0" smtClean="0"/>
              <a:t>Battle of Midway</a:t>
            </a:r>
            <a:endParaRPr lang="en-US" dirty="0"/>
          </a:p>
        </p:txBody>
      </p:sp>
      <p:sp>
        <p:nvSpPr>
          <p:cNvPr id="4" name="Title 1"/>
          <p:cNvSpPr txBox="1">
            <a:spLocks/>
          </p:cNvSpPr>
          <p:nvPr/>
        </p:nvSpPr>
        <p:spPr>
          <a:xfrm>
            <a:off x="381000" y="3657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KEY TERMS</a:t>
            </a:r>
            <a:endParaRPr lang="en-US" dirty="0"/>
          </a:p>
        </p:txBody>
      </p:sp>
    </p:spTree>
    <p:extLst>
      <p:ext uri="{BB962C8B-B14F-4D97-AF65-F5344CB8AC3E}">
        <p14:creationId xmlns:p14="http://schemas.microsoft.com/office/powerpoint/2010/main" val="421234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7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Pearl Harbor Recap</a:t>
            </a:r>
            <a:endParaRPr lang="en-US" dirty="0"/>
          </a:p>
        </p:txBody>
      </p:sp>
      <p:sp>
        <p:nvSpPr>
          <p:cNvPr id="3" name="Content Placeholder 2"/>
          <p:cNvSpPr>
            <a:spLocks noGrp="1"/>
          </p:cNvSpPr>
          <p:nvPr>
            <p:ph idx="1"/>
          </p:nvPr>
        </p:nvSpPr>
        <p:spPr>
          <a:xfrm>
            <a:off x="457200" y="685800"/>
            <a:ext cx="8229600" cy="5715000"/>
          </a:xfrm>
        </p:spPr>
        <p:txBody>
          <a:bodyPr>
            <a:normAutofit/>
          </a:bodyPr>
          <a:lstStyle/>
          <a:p>
            <a:r>
              <a:rPr lang="en-US" dirty="0" smtClean="0"/>
              <a:t>21 of 96 ships were sunk. Most others were damaged. Eight battleships sunk or out of commission.</a:t>
            </a:r>
          </a:p>
          <a:p>
            <a:r>
              <a:rPr lang="en-US" dirty="0" smtClean="0"/>
              <a:t>347 of 394 planes destroyed or damaged</a:t>
            </a:r>
          </a:p>
          <a:p>
            <a:r>
              <a:rPr lang="en-US" dirty="0" smtClean="0"/>
              <a:t>2,403 dead; 1,178 wounded</a:t>
            </a:r>
          </a:p>
          <a:p>
            <a:pPr marL="0" indent="0" algn="ctr">
              <a:buNone/>
            </a:pPr>
            <a:r>
              <a:rPr lang="en-US" b="1" dirty="0" smtClean="0"/>
              <a:t>BUT</a:t>
            </a:r>
          </a:p>
          <a:p>
            <a:r>
              <a:rPr lang="en-US" dirty="0" smtClean="0"/>
              <a:t>Carriers were out to sea (</a:t>
            </a:r>
            <a:r>
              <a:rPr lang="en-US" dirty="0" err="1" smtClean="0"/>
              <a:t>Lex</a:t>
            </a:r>
            <a:r>
              <a:rPr lang="en-US" dirty="0" smtClean="0"/>
              <a:t>, </a:t>
            </a:r>
            <a:r>
              <a:rPr lang="en-US" dirty="0" err="1" smtClean="0"/>
              <a:t>Enterp</a:t>
            </a:r>
            <a:r>
              <a:rPr lang="en-US" dirty="0" smtClean="0"/>
              <a:t>, </a:t>
            </a:r>
            <a:r>
              <a:rPr lang="en-US" dirty="0" err="1" smtClean="0"/>
              <a:t>Sarat</a:t>
            </a:r>
            <a:r>
              <a:rPr lang="en-US" dirty="0" smtClean="0"/>
              <a:t>)</a:t>
            </a:r>
          </a:p>
          <a:p>
            <a:r>
              <a:rPr lang="en-US" dirty="0" smtClean="0"/>
              <a:t>Sub pens untouched</a:t>
            </a:r>
          </a:p>
          <a:p>
            <a:r>
              <a:rPr lang="en-US" dirty="0" smtClean="0"/>
              <a:t>Fuel oil depots unharmed</a:t>
            </a:r>
          </a:p>
          <a:p>
            <a:r>
              <a:rPr lang="en-US" dirty="0" smtClean="0"/>
              <a:t>Signals intelligence unharmed</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76018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0" y="1143000"/>
            <a:ext cx="4572000" cy="4983163"/>
          </a:xfrm>
        </p:spPr>
        <p:txBody>
          <a:bodyPr/>
          <a:lstStyle/>
          <a:p>
            <a:pPr marL="457200" indent="-457200" eaLnBrk="1" hangingPunct="1">
              <a:buFont typeface="Arial" charset="0"/>
              <a:buAutoNum type="alphaUcPeriod"/>
              <a:defRPr/>
            </a:pPr>
            <a:r>
              <a:rPr lang="en-US" sz="2500" b="1" dirty="0" smtClean="0">
                <a:latin typeface="Times New Roman" pitchFamily="18" charset="0"/>
                <a:cs typeface="Times New Roman" pitchFamily="18" charset="0"/>
              </a:rPr>
              <a:t>Hitler wants Poland</a:t>
            </a:r>
          </a:p>
          <a:p>
            <a:pPr eaLnBrk="1" hangingPunct="1">
              <a:buFont typeface="Arial" charset="0"/>
              <a:buNone/>
              <a:defRPr/>
            </a:pPr>
            <a:r>
              <a:rPr lang="en-US" sz="2500" b="1" dirty="0" smtClean="0">
                <a:latin typeface="Times New Roman" pitchFamily="18" charset="0"/>
                <a:cs typeface="Times New Roman" pitchFamily="18" charset="0"/>
              </a:rPr>
              <a:t>B.  Makes Russia safe</a:t>
            </a:r>
          </a:p>
          <a:p>
            <a:pPr marL="0" indent="0" eaLnBrk="1" hangingPunct="1">
              <a:buNone/>
              <a:defRPr/>
            </a:pPr>
            <a:r>
              <a:rPr lang="en-US" sz="2500" b="1" dirty="0" smtClean="0">
                <a:latin typeface="Times New Roman" pitchFamily="18" charset="0"/>
                <a:cs typeface="Times New Roman" pitchFamily="18" charset="0"/>
              </a:rPr>
              <a:t>C. Advantage for Germany: </a:t>
            </a:r>
          </a:p>
          <a:p>
            <a:pPr marL="0" indent="0" eaLnBrk="1" hangingPunct="1">
              <a:buNone/>
              <a:defRPr/>
            </a:pPr>
            <a:r>
              <a:rPr lang="en-US" sz="2500" b="1" dirty="0">
                <a:latin typeface="Times New Roman" pitchFamily="18" charset="0"/>
                <a:cs typeface="Times New Roman" pitchFamily="18" charset="0"/>
              </a:rPr>
              <a:t> </a:t>
            </a:r>
            <a:r>
              <a:rPr lang="en-US" sz="2500" b="1" dirty="0" smtClean="0">
                <a:latin typeface="Times New Roman" pitchFamily="18" charset="0"/>
                <a:cs typeface="Times New Roman" pitchFamily="18" charset="0"/>
              </a:rPr>
              <a:t>    only fight on 1 front if war </a:t>
            </a:r>
          </a:p>
          <a:p>
            <a:pPr marL="0" indent="0" eaLnBrk="1" hangingPunct="1">
              <a:buNone/>
              <a:defRPr/>
            </a:pPr>
            <a:r>
              <a:rPr lang="en-US" sz="2500" b="1" dirty="0">
                <a:latin typeface="Times New Roman" pitchFamily="18" charset="0"/>
                <a:cs typeface="Times New Roman" pitchFamily="18" charset="0"/>
              </a:rPr>
              <a:t> </a:t>
            </a:r>
            <a:r>
              <a:rPr lang="en-US" sz="2500" b="1" dirty="0" smtClean="0">
                <a:latin typeface="Times New Roman" pitchFamily="18" charset="0"/>
                <a:cs typeface="Times New Roman" pitchFamily="18" charset="0"/>
              </a:rPr>
              <a:t>    starts w/GB &amp; France</a:t>
            </a:r>
          </a:p>
          <a:p>
            <a:pPr marL="0" indent="0" eaLnBrk="1" hangingPunct="1">
              <a:buNone/>
              <a:defRPr/>
            </a:pPr>
            <a:r>
              <a:rPr lang="en-US" sz="2500" b="1" dirty="0" smtClean="0">
                <a:latin typeface="Times New Roman" pitchFamily="18" charset="0"/>
                <a:cs typeface="Times New Roman" pitchFamily="18" charset="0"/>
              </a:rPr>
              <a:t>D. The 2 countries secretly </a:t>
            </a:r>
          </a:p>
          <a:p>
            <a:pPr marL="0" indent="0" eaLnBrk="1" hangingPunct="1">
              <a:buNone/>
              <a:defRPr/>
            </a:pPr>
            <a:r>
              <a:rPr lang="en-US" sz="2500" b="1" dirty="0">
                <a:latin typeface="Times New Roman" pitchFamily="18" charset="0"/>
                <a:cs typeface="Times New Roman" pitchFamily="18" charset="0"/>
              </a:rPr>
              <a:t> </a:t>
            </a:r>
            <a:r>
              <a:rPr lang="en-US" sz="2500" b="1" dirty="0" smtClean="0">
                <a:latin typeface="Times New Roman" pitchFamily="18" charset="0"/>
                <a:cs typeface="Times New Roman" pitchFamily="18" charset="0"/>
              </a:rPr>
              <a:t>    agree to split Poland</a:t>
            </a:r>
          </a:p>
          <a:p>
            <a:pPr eaLnBrk="1" hangingPunct="1">
              <a:defRPr/>
            </a:pPr>
            <a:endParaRPr lang="en-US" sz="2500" dirty="0" smtClean="0"/>
          </a:p>
        </p:txBody>
      </p:sp>
      <p:sp>
        <p:nvSpPr>
          <p:cNvPr id="8195" name="Title 1"/>
          <p:cNvSpPr>
            <a:spLocks noGrp="1"/>
          </p:cNvSpPr>
          <p:nvPr>
            <p:ph type="title"/>
          </p:nvPr>
        </p:nvSpPr>
        <p:spPr>
          <a:xfrm>
            <a:off x="457200" y="152400"/>
            <a:ext cx="8229600" cy="1143000"/>
          </a:xfrm>
        </p:spPr>
        <p:txBody>
          <a:bodyPr/>
          <a:lstStyle/>
          <a:p>
            <a:pPr eaLnBrk="1" hangingPunct="1"/>
            <a:r>
              <a:rPr lang="en-US" smtClean="0"/>
              <a:t> III.	Nazi-Soviet Pact</a:t>
            </a:r>
          </a:p>
        </p:txBody>
      </p:sp>
      <p:pic>
        <p:nvPicPr>
          <p:cNvPr id="8196" name="Picture 14" descr="http://www.independent.ie/multimedia/archive/00174/HistCartoon_174758a.jpg"/>
          <p:cNvPicPr>
            <a:picLocks noChangeAspect="1" noChangeArrowheads="1"/>
          </p:cNvPicPr>
          <p:nvPr/>
        </p:nvPicPr>
        <p:blipFill>
          <a:blip r:embed="rId3">
            <a:extLst>
              <a:ext uri="{28A0092B-C50C-407E-A947-70E740481C1C}">
                <a14:useLocalDpi xmlns:a14="http://schemas.microsoft.com/office/drawing/2010/main" val="0"/>
              </a:ext>
            </a:extLst>
          </a:blip>
          <a:srcRect l="7767" r="13022"/>
          <a:stretch>
            <a:fillRect/>
          </a:stretch>
        </p:blipFill>
        <p:spPr bwMode="auto">
          <a:xfrm>
            <a:off x="107950" y="1066800"/>
            <a:ext cx="431165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740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pic>
        <p:nvPicPr>
          <p:cNvPr id="31746" name="Picture 2" descr="http://www.cyberlearning-world.com/lessons/ushistory/ww2/pacific_thea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295400"/>
            <a:ext cx="87788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p:cNvSpPr>
            <a:spLocks noGrp="1"/>
          </p:cNvSpPr>
          <p:nvPr>
            <p:ph type="title"/>
          </p:nvPr>
        </p:nvSpPr>
        <p:spPr>
          <a:xfrm>
            <a:off x="457200" y="0"/>
            <a:ext cx="8229600" cy="1143000"/>
          </a:xfrm>
        </p:spPr>
        <p:txBody>
          <a:bodyPr/>
          <a:lstStyle/>
          <a:p>
            <a:pPr eaLnBrk="1" hangingPunct="1"/>
            <a:r>
              <a:rPr lang="en-US" smtClean="0"/>
              <a:t>Japanese Strategy in Pacific</a:t>
            </a:r>
          </a:p>
        </p:txBody>
      </p:sp>
    </p:spTree>
    <p:extLst>
      <p:ext uri="{BB962C8B-B14F-4D97-AF65-F5344CB8AC3E}">
        <p14:creationId xmlns:p14="http://schemas.microsoft.com/office/powerpoint/2010/main" val="2433208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9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lstStyle/>
          <a:p>
            <a:r>
              <a:rPr lang="en-US" dirty="0" smtClean="0"/>
              <a:t>I. Turning Back Japan</a:t>
            </a:r>
            <a:endParaRPr lang="en-US" dirty="0"/>
          </a:p>
        </p:txBody>
      </p:sp>
      <p:sp>
        <p:nvSpPr>
          <p:cNvPr id="32770" name="Content Placeholder 2"/>
          <p:cNvSpPr>
            <a:spLocks noGrp="1"/>
          </p:cNvSpPr>
          <p:nvPr>
            <p:ph idx="1"/>
          </p:nvPr>
        </p:nvSpPr>
        <p:spPr>
          <a:xfrm>
            <a:off x="152400" y="990600"/>
            <a:ext cx="8686800" cy="5257801"/>
          </a:xfrm>
        </p:spPr>
        <p:txBody>
          <a:bodyPr>
            <a:normAutofit lnSpcReduction="10000"/>
          </a:bodyPr>
          <a:lstStyle/>
          <a:p>
            <a:pPr eaLnBrk="1" hangingPunct="1"/>
            <a:r>
              <a:rPr lang="en-US" dirty="0" smtClean="0"/>
              <a:t>A.  Change in Japanese strategy</a:t>
            </a:r>
          </a:p>
          <a:p>
            <a:pPr eaLnBrk="1" hangingPunct="1"/>
            <a:r>
              <a:rPr lang="en-US" dirty="0" smtClean="0"/>
              <a:t>	1. After Pearl, wanted to take</a:t>
            </a:r>
          </a:p>
          <a:p>
            <a:pPr eaLnBrk="1" hangingPunct="1"/>
            <a:r>
              <a:rPr lang="en-US" dirty="0"/>
              <a:t> </a:t>
            </a:r>
            <a:r>
              <a:rPr lang="en-US" dirty="0" smtClean="0"/>
              <a:t>         Australia and South Pacific</a:t>
            </a:r>
          </a:p>
          <a:p>
            <a:pPr eaLnBrk="1" hangingPunct="1"/>
            <a:r>
              <a:rPr lang="en-US" dirty="0" smtClean="0"/>
              <a:t>         2. Doolittle Raid changed that</a:t>
            </a:r>
          </a:p>
          <a:p>
            <a:pPr eaLnBrk="1" hangingPunct="1"/>
            <a:r>
              <a:rPr lang="en-US" dirty="0" smtClean="0"/>
              <a:t>         3. Now, destroy rest of US Navy at Midway</a:t>
            </a:r>
          </a:p>
          <a:p>
            <a:pPr marL="0" indent="0" eaLnBrk="1" hangingPunct="1">
              <a:buNone/>
            </a:pPr>
            <a:endParaRPr lang="en-US" dirty="0" smtClean="0"/>
          </a:p>
          <a:p>
            <a:pPr eaLnBrk="1" hangingPunct="1"/>
            <a:r>
              <a:rPr lang="en-US" dirty="0" smtClean="0"/>
              <a:t>B.  Battle of the Coral Sea (May ‘42) </a:t>
            </a:r>
          </a:p>
          <a:p>
            <a:pPr eaLnBrk="1" hangingPunct="1"/>
            <a:r>
              <a:rPr lang="en-US" dirty="0" smtClean="0"/>
              <a:t>	  1.  Japanese code broken</a:t>
            </a:r>
          </a:p>
          <a:p>
            <a:pPr eaLnBrk="1" hangingPunct="1"/>
            <a:r>
              <a:rPr lang="en-US" dirty="0" smtClean="0"/>
              <a:t>	  2.  1</a:t>
            </a:r>
            <a:r>
              <a:rPr lang="en-US" baseline="30000" dirty="0" smtClean="0"/>
              <a:t>st</a:t>
            </a:r>
            <a:r>
              <a:rPr lang="en-US" dirty="0" smtClean="0"/>
              <a:t> US win in Pacific</a:t>
            </a:r>
          </a:p>
        </p:txBody>
      </p:sp>
      <p:pic>
        <p:nvPicPr>
          <p:cNvPr id="32771" name="Picture 5" descr="http://www.nndb.com/people/596/000115251/james-doolittle-1-siz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142875"/>
            <a:ext cx="214312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4"/>
          <p:cNvSpPr txBox="1">
            <a:spLocks noChangeArrowheads="1"/>
          </p:cNvSpPr>
          <p:nvPr/>
        </p:nvSpPr>
        <p:spPr bwMode="auto">
          <a:xfrm>
            <a:off x="6858000" y="28956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James Doolittle</a:t>
            </a:r>
          </a:p>
        </p:txBody>
      </p:sp>
      <p:pic>
        <p:nvPicPr>
          <p:cNvPr id="32773" name="Picture 7" descr="http://historywarsweapons.com/wp-content/uploads/image/BattleOfCoralSea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048946"/>
            <a:ext cx="3276600" cy="1784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909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II. Turning Point: Battle of Midway</a:t>
            </a:r>
            <a:endParaRPr lang="en-US" dirty="0"/>
          </a:p>
        </p:txBody>
      </p:sp>
      <p:sp>
        <p:nvSpPr>
          <p:cNvPr id="33794" name="Content Placeholder 2"/>
          <p:cNvSpPr>
            <a:spLocks noGrp="1"/>
          </p:cNvSpPr>
          <p:nvPr>
            <p:ph idx="1"/>
          </p:nvPr>
        </p:nvSpPr>
        <p:spPr>
          <a:xfrm>
            <a:off x="538162" y="685800"/>
            <a:ext cx="8229600" cy="4525963"/>
          </a:xfrm>
        </p:spPr>
        <p:txBody>
          <a:bodyPr/>
          <a:lstStyle/>
          <a:p>
            <a:pPr eaLnBrk="1" hangingPunct="1"/>
            <a:r>
              <a:rPr lang="en-US" dirty="0" smtClean="0"/>
              <a:t>A.  June 4, 1942</a:t>
            </a:r>
            <a:r>
              <a:rPr lang="en-US" dirty="0"/>
              <a:t> </a:t>
            </a:r>
            <a:endParaRPr lang="en-US" dirty="0" smtClean="0"/>
          </a:p>
          <a:p>
            <a:pPr eaLnBrk="1" hangingPunct="1"/>
            <a:r>
              <a:rPr lang="en-US" dirty="0" smtClean="0"/>
              <a:t>	     1.  Island was only US stronghold</a:t>
            </a:r>
          </a:p>
          <a:p>
            <a:pPr eaLnBrk="1" hangingPunct="1"/>
            <a:r>
              <a:rPr lang="en-US" dirty="0" smtClean="0"/>
              <a:t>	     2.  Japanese lost 4 largest carriers</a:t>
            </a:r>
          </a:p>
          <a:p>
            <a:pPr eaLnBrk="1" hangingPunct="1"/>
            <a:r>
              <a:rPr lang="en-US" dirty="0" smtClean="0"/>
              <a:t>                   a. Heart of their fleet</a:t>
            </a:r>
          </a:p>
          <a:p>
            <a:pPr eaLnBrk="1" hangingPunct="1"/>
            <a:r>
              <a:rPr lang="en-US" dirty="0" smtClean="0"/>
              <a:t>	     3. </a:t>
            </a:r>
            <a:r>
              <a:rPr lang="en-US" dirty="0" smtClean="0">
                <a:solidFill>
                  <a:srgbClr val="C00000"/>
                </a:solidFill>
                <a:sym typeface="Wingdings" pitchFamily="2" charset="2"/>
              </a:rPr>
              <a:t>Japs play defense for next 3 years</a:t>
            </a:r>
            <a:endParaRPr lang="en-US" dirty="0" smtClean="0">
              <a:solidFill>
                <a:srgbClr val="C00000"/>
              </a:solidFill>
            </a:endParaRPr>
          </a:p>
        </p:txBody>
      </p:sp>
      <p:pic>
        <p:nvPicPr>
          <p:cNvPr id="33795" name="Picture 5" descr="http://geoeyemediaportal.s3.amazonaws.com/assets/images/gallery/natural/islands/images/midway_isl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886200"/>
            <a:ext cx="61055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034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pic>
        <p:nvPicPr>
          <p:cNvPr id="34818" name="Picture 2" descr="http://www.cyberlearning-world.com/lessons/ushistory/ww2/pacific_thea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1295400"/>
            <a:ext cx="87788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457200" y="0"/>
            <a:ext cx="8229600" cy="1143000"/>
          </a:xfrm>
        </p:spPr>
        <p:txBody>
          <a:bodyPr/>
          <a:lstStyle/>
          <a:p>
            <a:pPr eaLnBrk="1" hangingPunct="1"/>
            <a:r>
              <a:rPr lang="en-US" smtClean="0"/>
              <a:t>Japanese Strategy in Pacific</a:t>
            </a:r>
          </a:p>
        </p:txBody>
      </p:sp>
      <p:sp>
        <p:nvSpPr>
          <p:cNvPr id="4" name="Down Arrow 3"/>
          <p:cNvSpPr/>
          <p:nvPr/>
        </p:nvSpPr>
        <p:spPr>
          <a:xfrm rot="10405708">
            <a:off x="6832600" y="3697288"/>
            <a:ext cx="685800" cy="914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34821" name="TextBox 5"/>
          <p:cNvSpPr txBox="1">
            <a:spLocks noChangeArrowheads="1"/>
          </p:cNvSpPr>
          <p:nvPr/>
        </p:nvSpPr>
        <p:spPr bwMode="auto">
          <a:xfrm>
            <a:off x="6629400" y="4648200"/>
            <a:ext cx="1676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500" b="1">
                <a:solidFill>
                  <a:srgbClr val="C00000"/>
                </a:solidFill>
              </a:rPr>
              <a:t>MIDWAY ISLAND</a:t>
            </a:r>
          </a:p>
        </p:txBody>
      </p:sp>
    </p:spTree>
    <p:extLst>
      <p:ext uri="{BB962C8B-B14F-4D97-AF65-F5344CB8AC3E}">
        <p14:creationId xmlns:p14="http://schemas.microsoft.com/office/powerpoint/2010/main" val="2309956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Ending the War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1629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CONCEPTS</a:t>
            </a:r>
            <a:endParaRPr lang="en-US" dirty="0"/>
          </a:p>
        </p:txBody>
      </p:sp>
      <p:sp>
        <p:nvSpPr>
          <p:cNvPr id="3" name="Content Placeholder 2"/>
          <p:cNvSpPr>
            <a:spLocks noGrp="1"/>
          </p:cNvSpPr>
          <p:nvPr>
            <p:ph idx="1"/>
          </p:nvPr>
        </p:nvSpPr>
        <p:spPr>
          <a:xfrm>
            <a:off x="389626" y="990600"/>
            <a:ext cx="8229600" cy="5715000"/>
          </a:xfrm>
        </p:spPr>
        <p:txBody>
          <a:bodyPr>
            <a:normAutofit fontScale="92500"/>
          </a:bodyPr>
          <a:lstStyle/>
          <a:p>
            <a:r>
              <a:rPr lang="en-US" dirty="0" smtClean="0"/>
              <a:t>US had to choose between sacrificing millions of soldiers with land-invasion of Japan or dropping the atomic bomb. A-bomb was controversial b/c it would kill hundreds of thousands of civilian non-combatants. But Truman decided lives of US soldiers were worth more than Japanese civilians.</a:t>
            </a:r>
          </a:p>
          <a:p>
            <a:pPr marL="0" indent="0">
              <a:buNone/>
            </a:pPr>
            <a:endParaRPr lang="en-US" dirty="0" smtClean="0"/>
          </a:p>
          <a:p>
            <a:endParaRPr lang="en-US" dirty="0"/>
          </a:p>
          <a:p>
            <a:r>
              <a:rPr lang="en-US" dirty="0" smtClean="0"/>
              <a:t>Manhattan Project</a:t>
            </a:r>
          </a:p>
          <a:p>
            <a:r>
              <a:rPr lang="en-US" dirty="0" smtClean="0"/>
              <a:t>Potsdam Conference</a:t>
            </a:r>
          </a:p>
          <a:p>
            <a:r>
              <a:rPr lang="en-US" dirty="0" smtClean="0"/>
              <a:t>Hiroshima and Nagasaki</a:t>
            </a:r>
            <a:endParaRPr lang="en-US" dirty="0"/>
          </a:p>
        </p:txBody>
      </p:sp>
      <p:sp>
        <p:nvSpPr>
          <p:cNvPr id="4" name="Title 1"/>
          <p:cNvSpPr txBox="1">
            <a:spLocks/>
          </p:cNvSpPr>
          <p:nvPr/>
        </p:nvSpPr>
        <p:spPr>
          <a:xfrm>
            <a:off x="381000" y="388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KEY TERMS</a:t>
            </a:r>
            <a:endParaRPr lang="en-US" dirty="0"/>
          </a:p>
        </p:txBody>
      </p:sp>
    </p:spTree>
    <p:extLst>
      <p:ext uri="{BB962C8B-B14F-4D97-AF65-F5344CB8AC3E}">
        <p14:creationId xmlns:p14="http://schemas.microsoft.com/office/powerpoint/2010/main" val="4212344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pic>
        <p:nvPicPr>
          <p:cNvPr id="54274" name="Picture 2" descr="http://www.japaneselifestyle.com.au/travel/images/japan_map_citi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76200"/>
            <a:ext cx="60960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6649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sp>
        <p:nvSpPr>
          <p:cNvPr id="55298" name="Text Box 10"/>
          <p:cNvSpPr txBox="1">
            <a:spLocks noChangeArrowheads="1"/>
          </p:cNvSpPr>
          <p:nvPr/>
        </p:nvSpPr>
        <p:spPr bwMode="auto">
          <a:xfrm>
            <a:off x="0" y="842963"/>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chemeClr val="bg1"/>
                </a:solidFill>
              </a:rPr>
              <a:t>	Chapter 27, Section 5</a:t>
            </a:r>
          </a:p>
        </p:txBody>
      </p:sp>
      <p:pic>
        <p:nvPicPr>
          <p:cNvPr id="55299" name="Picture 6" descr="http://www.mapsnworld.com/political-world-map/pacific-ocean-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077200" cy="648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tle 5"/>
          <p:cNvSpPr>
            <a:spLocks noGrp="1"/>
          </p:cNvSpPr>
          <p:nvPr>
            <p:ph type="title"/>
          </p:nvPr>
        </p:nvSpPr>
        <p:spPr/>
        <p:txBody>
          <a:bodyPr/>
          <a:lstStyle/>
          <a:p>
            <a:endParaRPr lang="en-US" smtClean="0"/>
          </a:p>
        </p:txBody>
      </p:sp>
    </p:spTree>
    <p:extLst>
      <p:ext uri="{BB962C8B-B14F-4D97-AF65-F5344CB8AC3E}">
        <p14:creationId xmlns:p14="http://schemas.microsoft.com/office/powerpoint/2010/main" val="3612611280"/>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sp>
        <p:nvSpPr>
          <p:cNvPr id="58370" name="Text Box 10"/>
          <p:cNvSpPr txBox="1">
            <a:spLocks noChangeArrowheads="1"/>
          </p:cNvSpPr>
          <p:nvPr/>
        </p:nvSpPr>
        <p:spPr bwMode="auto">
          <a:xfrm>
            <a:off x="0" y="842963"/>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5888" indent="-1158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b="1">
                <a:solidFill>
                  <a:schemeClr val="bg1"/>
                </a:solidFill>
              </a:rPr>
              <a:t>	Chapter 27, Section 5</a:t>
            </a:r>
          </a:p>
        </p:txBody>
      </p:sp>
      <p:sp>
        <p:nvSpPr>
          <p:cNvPr id="58371" name="Rectangle 14"/>
          <p:cNvSpPr>
            <a:spLocks noGrp="1" noChangeArrowheads="1"/>
          </p:cNvSpPr>
          <p:nvPr>
            <p:ph type="title"/>
          </p:nvPr>
        </p:nvSpPr>
        <p:spPr>
          <a:xfrm>
            <a:off x="687388" y="-76200"/>
            <a:ext cx="7769225" cy="609600"/>
          </a:xfrm>
        </p:spPr>
        <p:txBody>
          <a:bodyPr>
            <a:normAutofit fontScale="90000"/>
          </a:bodyPr>
          <a:lstStyle/>
          <a:p>
            <a:pPr eaLnBrk="1" hangingPunct="1"/>
            <a:r>
              <a:rPr lang="en-US" altLang="en-US" smtClean="0"/>
              <a:t>Island Hopping in the Pacific</a:t>
            </a:r>
          </a:p>
        </p:txBody>
      </p:sp>
      <p:pic>
        <p:nvPicPr>
          <p:cNvPr id="58372" name="Picture 15" descr=" ch27c.jpg                                                      00000013Macintosh HD                   B8B539FA:"/>
          <p:cNvPicPr>
            <a:picLocks noChangeAspect="1" noChangeArrowheads="1"/>
          </p:cNvPicPr>
          <p:nvPr/>
        </p:nvPicPr>
        <p:blipFill>
          <a:blip r:embed="rId4">
            <a:extLst>
              <a:ext uri="{28A0092B-C50C-407E-A947-70E740481C1C}">
                <a14:useLocalDpi xmlns:a14="http://schemas.microsoft.com/office/drawing/2010/main" val="0"/>
              </a:ext>
            </a:extLst>
          </a:blip>
          <a:srcRect l="12096" r="3241"/>
          <a:stretch>
            <a:fillRect/>
          </a:stretch>
        </p:blipFill>
        <p:spPr bwMode="auto">
          <a:xfrm>
            <a:off x="76200" y="533400"/>
            <a:ext cx="896461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36816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3000" b="-13000"/>
          </a:stretch>
        </a:blipFill>
        <a:effectLst/>
      </p:bgPr>
    </p:bg>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228600"/>
            <a:ext cx="8229600" cy="1143000"/>
          </a:xfrm>
        </p:spPr>
        <p:txBody>
          <a:bodyPr/>
          <a:lstStyle/>
          <a:p>
            <a:pPr eaLnBrk="1" hangingPunct="1"/>
            <a:r>
              <a:rPr lang="en-US" dirty="0" smtClean="0"/>
              <a:t>I. Defeating Japan</a:t>
            </a:r>
          </a:p>
        </p:txBody>
      </p:sp>
      <p:sp>
        <p:nvSpPr>
          <p:cNvPr id="59395" name="Content Placeholder 2"/>
          <p:cNvSpPr>
            <a:spLocks noGrp="1"/>
          </p:cNvSpPr>
          <p:nvPr>
            <p:ph idx="1"/>
          </p:nvPr>
        </p:nvSpPr>
        <p:spPr>
          <a:xfrm>
            <a:off x="533400" y="838200"/>
            <a:ext cx="8229600" cy="4525963"/>
          </a:xfrm>
        </p:spPr>
        <p:txBody>
          <a:bodyPr/>
          <a:lstStyle/>
          <a:p>
            <a:pPr eaLnBrk="1" hangingPunct="1"/>
            <a:r>
              <a:rPr lang="en-US" dirty="0" smtClean="0"/>
              <a:t>A. Battle for Iwo Jima (Feb. ’45)</a:t>
            </a:r>
          </a:p>
          <a:p>
            <a:pPr eaLnBrk="1" hangingPunct="1"/>
            <a:r>
              <a:rPr lang="en-US" dirty="0" smtClean="0"/>
              <a:t>	     1.  close to Japan for bombers</a:t>
            </a:r>
          </a:p>
          <a:p>
            <a:pPr eaLnBrk="1" hangingPunct="1"/>
            <a:r>
              <a:rPr lang="en-US" dirty="0" smtClean="0"/>
              <a:t>	     2.  6,800 Marines died in victory</a:t>
            </a:r>
          </a:p>
        </p:txBody>
      </p:sp>
      <p:pic>
        <p:nvPicPr>
          <p:cNvPr id="59396" name="Picture 5" descr="http://1.bp.blogspot.com/_Nb8DOoLyFwk/S4Pq-a7W8sI/AAAAAAAAOuc/QE3KXixdZQ8/s400/iwo_jima+flag+rais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7" y="3100209"/>
            <a:ext cx="3845225" cy="299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ttp://www.history.navy.mil/photos/images/i04000/i0413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3151" y="2639409"/>
            <a:ext cx="4595138" cy="391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87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xit" presetSubtype="32" fill="hold" nodeType="clickEffect">
                                  <p:stCondLst>
                                    <p:cond delay="0"/>
                                  </p:stCondLst>
                                  <p:childTnLst>
                                    <p:anim calcmode="lin" valueType="num">
                                      <p:cBhvr>
                                        <p:cTn id="10" dur="500"/>
                                        <p:tgtEl>
                                          <p:spTgt spid="2052"/>
                                        </p:tgtEl>
                                        <p:attrNameLst>
                                          <p:attrName>ppt_w</p:attrName>
                                        </p:attrNameLst>
                                      </p:cBhvr>
                                      <p:tavLst>
                                        <p:tav tm="0">
                                          <p:val>
                                            <p:strVal val="ppt_w"/>
                                          </p:val>
                                        </p:tav>
                                        <p:tav tm="100000">
                                          <p:val>
                                            <p:fltVal val="0"/>
                                          </p:val>
                                        </p:tav>
                                      </p:tavLst>
                                    </p:anim>
                                    <p:anim calcmode="lin" valueType="num">
                                      <p:cBhvr>
                                        <p:cTn id="11" dur="500"/>
                                        <p:tgtEl>
                                          <p:spTgt spid="2052"/>
                                        </p:tgtEl>
                                        <p:attrNameLst>
                                          <p:attrName>ppt_h</p:attrName>
                                        </p:attrNameLst>
                                      </p:cBhvr>
                                      <p:tavLst>
                                        <p:tav tm="0">
                                          <p:val>
                                            <p:strVal val="ppt_h"/>
                                          </p:val>
                                        </p:tav>
                                        <p:tav tm="100000">
                                          <p:val>
                                            <p:fltVal val="0"/>
                                          </p:val>
                                        </p:tav>
                                      </p:tavLst>
                                    </p:anim>
                                    <p:animEffect transition="out" filter="fade">
                                      <p:cBhvr>
                                        <p:cTn id="12" dur="500"/>
                                        <p:tgtEl>
                                          <p:spTgt spid="2052"/>
                                        </p:tgtEl>
                                      </p:cBhvr>
                                    </p:animEffect>
                                    <p:set>
                                      <p:cBhvr>
                                        <p:cTn id="13" dur="1" fill="hold">
                                          <p:stCondLst>
                                            <p:cond delay="499"/>
                                          </p:stCondLst>
                                        </p:cTn>
                                        <p:tgtEl>
                                          <p:spTgt spid="20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685800"/>
          </a:xfrm>
        </p:spPr>
        <p:txBody>
          <a:bodyPr>
            <a:normAutofit fontScale="90000"/>
          </a:bodyPr>
          <a:lstStyle/>
          <a:p>
            <a:pPr eaLnBrk="1" hangingPunct="1"/>
            <a:r>
              <a:rPr lang="en-US" smtClean="0"/>
              <a:t> IV.  The War Begins</a:t>
            </a:r>
          </a:p>
        </p:txBody>
      </p:sp>
      <p:sp>
        <p:nvSpPr>
          <p:cNvPr id="3" name="Content Placeholder 2"/>
          <p:cNvSpPr>
            <a:spLocks noGrp="1"/>
          </p:cNvSpPr>
          <p:nvPr>
            <p:ph idx="1"/>
          </p:nvPr>
        </p:nvSpPr>
        <p:spPr>
          <a:xfrm>
            <a:off x="0" y="2667000"/>
            <a:ext cx="9144000" cy="4495800"/>
          </a:xfrm>
        </p:spPr>
        <p:txBody>
          <a:bodyPr rtlCol="0">
            <a:normAutofit/>
          </a:bodyPr>
          <a:lstStyle/>
          <a:p>
            <a:pPr eaLnBrk="1" fontAlgn="auto" hangingPunct="1">
              <a:spcAft>
                <a:spcPts val="0"/>
              </a:spcAft>
              <a:buFont typeface="Arial" pitchFamily="34" charset="0"/>
              <a:buChar char="•"/>
              <a:defRPr/>
            </a:pPr>
            <a:r>
              <a:rPr lang="en-US" sz="2700" b="1" dirty="0" smtClean="0">
                <a:latin typeface="Times New Roman" pitchFamily="18" charset="0"/>
                <a:cs typeface="Times New Roman" pitchFamily="18" charset="0"/>
              </a:rPr>
              <a:t>A.  </a:t>
            </a:r>
            <a:r>
              <a:rPr lang="en-US" sz="2700" b="1" i="1" dirty="0" smtClean="0">
                <a:latin typeface="Times New Roman" pitchFamily="18" charset="0"/>
                <a:cs typeface="Times New Roman" pitchFamily="18" charset="0"/>
              </a:rPr>
              <a:t>Blitzkrieg</a:t>
            </a:r>
            <a:r>
              <a:rPr lang="en-US" sz="2700" b="1" dirty="0" smtClean="0">
                <a:latin typeface="Times New Roman" pitchFamily="18" charset="0"/>
                <a:cs typeface="Times New Roman" pitchFamily="18" charset="0"/>
              </a:rPr>
              <a:t> in Poland: Sept. ’39</a:t>
            </a:r>
          </a:p>
          <a:p>
            <a:pPr eaLnBrk="1" fontAlgn="auto" hangingPunct="1">
              <a:spcAft>
                <a:spcPts val="0"/>
              </a:spcAft>
              <a:buFont typeface="Arial" pitchFamily="34" charset="0"/>
              <a:buChar char="•"/>
              <a:defRPr/>
            </a:pPr>
            <a:r>
              <a:rPr lang="en-US" sz="2700" b="1" dirty="0" smtClean="0">
                <a:latin typeface="Times New Roman" pitchFamily="18" charset="0"/>
                <a:cs typeface="Times New Roman" pitchFamily="18" charset="0"/>
              </a:rPr>
              <a:t>        1. Starts Sept. 1 </a:t>
            </a:r>
            <a:r>
              <a:rPr lang="en-US" sz="2700" b="1" dirty="0" smtClean="0">
                <a:latin typeface="Times New Roman" pitchFamily="18" charset="0"/>
                <a:cs typeface="Times New Roman" pitchFamily="18" charset="0"/>
                <a:sym typeface="Wingdings" pitchFamily="2" charset="2"/>
              </a:rPr>
              <a:t> GB/France declare war on 3</a:t>
            </a:r>
            <a:r>
              <a:rPr lang="en-US" sz="2700" b="1" baseline="30000" dirty="0" smtClean="0">
                <a:latin typeface="Times New Roman" pitchFamily="18" charset="0"/>
                <a:cs typeface="Times New Roman" pitchFamily="18" charset="0"/>
                <a:sym typeface="Wingdings" pitchFamily="2" charset="2"/>
              </a:rPr>
              <a:t>rd</a:t>
            </a:r>
            <a:endParaRPr lang="en-US" sz="2700" b="1" dirty="0" smtClean="0">
              <a:latin typeface="Times New Roman" pitchFamily="18" charset="0"/>
              <a:cs typeface="Times New Roman" pitchFamily="18" charset="0"/>
              <a:sym typeface="Wingdings" pitchFamily="2" charset="2"/>
            </a:endParaRPr>
          </a:p>
          <a:p>
            <a:pPr eaLnBrk="1" fontAlgn="auto" hangingPunct="1">
              <a:spcAft>
                <a:spcPts val="0"/>
              </a:spcAft>
              <a:buFont typeface="Arial" pitchFamily="34" charset="0"/>
              <a:buChar char="•"/>
              <a:defRPr/>
            </a:pPr>
            <a:r>
              <a:rPr lang="en-US" sz="2700" b="1" dirty="0" smtClean="0">
                <a:latin typeface="Times New Roman" pitchFamily="18" charset="0"/>
                <a:cs typeface="Times New Roman" pitchFamily="18" charset="0"/>
                <a:sym typeface="Wingdings" pitchFamily="2" charset="2"/>
              </a:rPr>
              <a:t>        2. Poland falls in 35 days</a:t>
            </a:r>
            <a:endParaRPr lang="en-US" sz="2700" b="1" dirty="0" smtClean="0">
              <a:latin typeface="Times New Roman" pitchFamily="18" charset="0"/>
              <a:cs typeface="Times New Roman" pitchFamily="18" charset="0"/>
            </a:endParaRPr>
          </a:p>
          <a:p>
            <a:pPr eaLnBrk="1" fontAlgn="auto" hangingPunct="1">
              <a:spcAft>
                <a:spcPts val="0"/>
              </a:spcAft>
              <a:buFont typeface="Arial" pitchFamily="34" charset="0"/>
              <a:buChar char="•"/>
              <a:defRPr/>
            </a:pPr>
            <a:r>
              <a:rPr lang="en-US" sz="2700" b="1" dirty="0" smtClean="0">
                <a:latin typeface="Times New Roman" pitchFamily="18" charset="0"/>
                <a:cs typeface="Times New Roman" pitchFamily="18" charset="0"/>
              </a:rPr>
              <a:t>B.  The Fall of France</a:t>
            </a:r>
          </a:p>
          <a:p>
            <a:pPr eaLnBrk="1" fontAlgn="auto" hangingPunct="1">
              <a:spcAft>
                <a:spcPts val="0"/>
              </a:spcAft>
              <a:buFont typeface="Arial" pitchFamily="34" charset="0"/>
              <a:buChar char="•"/>
              <a:defRPr/>
            </a:pPr>
            <a:r>
              <a:rPr lang="en-US" sz="2700" b="1" dirty="0" smtClean="0">
                <a:latin typeface="Times New Roman" pitchFamily="18" charset="0"/>
                <a:cs typeface="Times New Roman" pitchFamily="18" charset="0"/>
              </a:rPr>
              <a:t>	   1.  Maginot Line on border</a:t>
            </a:r>
          </a:p>
          <a:p>
            <a:pPr eaLnBrk="1" fontAlgn="auto" hangingPunct="1">
              <a:spcAft>
                <a:spcPts val="0"/>
              </a:spcAft>
              <a:buFont typeface="Arial" pitchFamily="34" charset="0"/>
              <a:buChar char="•"/>
              <a:defRPr/>
            </a:pPr>
            <a:r>
              <a:rPr lang="en-US" sz="2700" b="1" dirty="0" smtClean="0">
                <a:latin typeface="Times New Roman" pitchFamily="18" charset="0"/>
                <a:cs typeface="Times New Roman" pitchFamily="18" charset="0"/>
              </a:rPr>
              <a:t>	          a. Invaded Belgium (go around Maginot Line)</a:t>
            </a:r>
          </a:p>
          <a:p>
            <a:pPr eaLnBrk="1" fontAlgn="auto" hangingPunct="1">
              <a:spcAft>
                <a:spcPts val="0"/>
              </a:spcAft>
              <a:buFont typeface="Arial" pitchFamily="34" charset="0"/>
              <a:buChar char="•"/>
              <a:defRPr/>
            </a:pPr>
            <a:r>
              <a:rPr lang="en-US" sz="2700" b="1" dirty="0" smtClean="0">
                <a:latin typeface="Times New Roman" pitchFamily="18" charset="0"/>
                <a:cs typeface="Times New Roman" pitchFamily="18" charset="0"/>
              </a:rPr>
              <a:t>          2. Paris fell June 22, 1940</a:t>
            </a:r>
            <a:endParaRPr lang="en-US" dirty="0" smtClean="0"/>
          </a:p>
        </p:txBody>
      </p:sp>
      <p:pic>
        <p:nvPicPr>
          <p:cNvPr id="9220" name="Picture 14" descr="http://people.virginia.edu/~sfr/enam312/1939nyt.jpg"/>
          <p:cNvPicPr>
            <a:picLocks noChangeAspect="1" noChangeArrowheads="1"/>
          </p:cNvPicPr>
          <p:nvPr/>
        </p:nvPicPr>
        <p:blipFill>
          <a:blip r:embed="rId3">
            <a:extLst>
              <a:ext uri="{28A0092B-C50C-407E-A947-70E740481C1C}">
                <a14:useLocalDpi xmlns:a14="http://schemas.microsoft.com/office/drawing/2010/main" val="0"/>
              </a:ext>
            </a:extLst>
          </a:blip>
          <a:srcRect b="14403"/>
          <a:stretch>
            <a:fillRect/>
          </a:stretch>
        </p:blipFill>
        <p:spPr bwMode="auto">
          <a:xfrm>
            <a:off x="1066800" y="609600"/>
            <a:ext cx="70961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2427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t="-13000" b="-13000"/>
          </a:stretch>
        </a:blipFill>
        <a:effectLst/>
      </p:bgPr>
    </p:bg>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457200" y="958645"/>
            <a:ext cx="8229600" cy="5029200"/>
          </a:xfrm>
        </p:spPr>
        <p:txBody>
          <a:bodyPr>
            <a:normAutofit/>
          </a:bodyPr>
          <a:lstStyle/>
          <a:p>
            <a:pPr marL="0" indent="0" eaLnBrk="1" hangingPunct="1">
              <a:buNone/>
            </a:pPr>
            <a:r>
              <a:rPr lang="en-US" dirty="0" smtClean="0"/>
              <a:t>    1.  US project to develop the atom bomb</a:t>
            </a:r>
          </a:p>
          <a:p>
            <a:pPr marL="0" indent="0" eaLnBrk="1" hangingPunct="1">
              <a:buNone/>
            </a:pPr>
            <a:r>
              <a:rPr lang="en-US" dirty="0" smtClean="0"/>
              <a:t>    2.  Einstein, Oppenheimer</a:t>
            </a:r>
          </a:p>
          <a:p>
            <a:pPr marL="0" indent="0" eaLnBrk="1" hangingPunct="1">
              <a:buNone/>
            </a:pPr>
            <a:r>
              <a:rPr lang="en-US" dirty="0" smtClean="0"/>
              <a:t>    </a:t>
            </a:r>
            <a:r>
              <a:rPr lang="en-US" dirty="0" smtClean="0"/>
              <a:t>3. Oak Ridge, </a:t>
            </a:r>
            <a:r>
              <a:rPr lang="en-US" dirty="0" err="1" smtClean="0"/>
              <a:t>Tn</a:t>
            </a:r>
            <a:endParaRPr lang="en-US" dirty="0"/>
          </a:p>
          <a:p>
            <a:pPr marL="0" indent="0" eaLnBrk="1" hangingPunct="1">
              <a:buNone/>
            </a:pPr>
            <a:r>
              <a:rPr lang="en-US" dirty="0" smtClean="0"/>
              <a:t>         </a:t>
            </a:r>
            <a:r>
              <a:rPr lang="en-US" dirty="0" smtClean="0"/>
              <a:t>Los Alamos, NM </a:t>
            </a:r>
          </a:p>
          <a:p>
            <a:pPr eaLnBrk="1" hangingPunct="1"/>
            <a:endParaRPr lang="en-US" dirty="0" smtClean="0"/>
          </a:p>
        </p:txBody>
      </p:sp>
      <p:sp>
        <p:nvSpPr>
          <p:cNvPr id="6" name="Title 1"/>
          <p:cNvSpPr>
            <a:spLocks noGrp="1"/>
          </p:cNvSpPr>
          <p:nvPr>
            <p:ph type="title"/>
          </p:nvPr>
        </p:nvSpPr>
        <p:spPr>
          <a:xfrm>
            <a:off x="457200" y="-228600"/>
            <a:ext cx="8229600" cy="1143000"/>
          </a:xfrm>
        </p:spPr>
        <p:txBody>
          <a:bodyPr/>
          <a:lstStyle/>
          <a:p>
            <a:pPr eaLnBrk="1" hangingPunct="1"/>
            <a:r>
              <a:rPr lang="en-US" dirty="0" smtClean="0"/>
              <a:t>I. </a:t>
            </a:r>
            <a:r>
              <a:rPr lang="en-US" dirty="0" smtClean="0"/>
              <a:t>Manhattan Project</a:t>
            </a:r>
            <a:endParaRPr lang="en-US" dirty="0" smtClean="0"/>
          </a:p>
        </p:txBody>
      </p:sp>
    </p:spTree>
    <p:extLst>
      <p:ext uri="{BB962C8B-B14F-4D97-AF65-F5344CB8AC3E}">
        <p14:creationId xmlns:p14="http://schemas.microsoft.com/office/powerpoint/2010/main" val="104589700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t="-13000" b="-13000"/>
          </a:stretch>
        </a:blipFill>
        <a:effectLst/>
      </p:bgPr>
    </p:bg>
    <p:spTree>
      <p:nvGrpSpPr>
        <p:cNvPr id="1" name=""/>
        <p:cNvGrpSpPr/>
        <p:nvPr/>
      </p:nvGrpSpPr>
      <p:grpSpPr>
        <a:xfrm>
          <a:off x="0" y="0"/>
          <a:ext cx="0" cy="0"/>
          <a:chOff x="0" y="0"/>
          <a:chExt cx="0" cy="0"/>
        </a:xfrm>
      </p:grpSpPr>
      <p:pic>
        <p:nvPicPr>
          <p:cNvPr id="1026" name="Picture 2" descr="http://upload.wikimedia.org/wikipedia/commons/0/06/Japan_map_hiroshima_nagasaki.png"/>
          <p:cNvPicPr>
            <a:picLocks noChangeAspect="1" noChangeArrowheads="1"/>
          </p:cNvPicPr>
          <p:nvPr/>
        </p:nvPicPr>
        <p:blipFill rotWithShape="1">
          <a:blip r:embed="rId4">
            <a:extLst>
              <a:ext uri="{28A0092B-C50C-407E-A947-70E740481C1C}">
                <a14:useLocalDpi xmlns:a14="http://schemas.microsoft.com/office/drawing/2010/main" val="0"/>
              </a:ext>
            </a:extLst>
          </a:blip>
          <a:srcRect b="29624"/>
          <a:stretch/>
        </p:blipFill>
        <p:spPr bwMode="auto">
          <a:xfrm>
            <a:off x="5159440" y="3546548"/>
            <a:ext cx="3981450" cy="33114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143000"/>
          </a:xfrm>
        </p:spPr>
        <p:txBody>
          <a:bodyPr/>
          <a:lstStyle/>
          <a:p>
            <a:r>
              <a:rPr lang="en-US" dirty="0" smtClean="0"/>
              <a:t>II. </a:t>
            </a:r>
            <a:r>
              <a:rPr lang="en-US" dirty="0" smtClean="0"/>
              <a:t>Dropping the Bomb</a:t>
            </a:r>
            <a:endParaRPr lang="en-US" dirty="0"/>
          </a:p>
        </p:txBody>
      </p:sp>
      <p:sp>
        <p:nvSpPr>
          <p:cNvPr id="61442" name="Content Placeholder 2"/>
          <p:cNvSpPr>
            <a:spLocks noGrp="1"/>
          </p:cNvSpPr>
          <p:nvPr>
            <p:ph idx="1"/>
          </p:nvPr>
        </p:nvSpPr>
        <p:spPr>
          <a:xfrm>
            <a:off x="457200" y="685800"/>
            <a:ext cx="8229600" cy="5867400"/>
          </a:xfrm>
        </p:spPr>
        <p:txBody>
          <a:bodyPr>
            <a:normAutofit fontScale="92500" lnSpcReduction="20000"/>
          </a:bodyPr>
          <a:lstStyle/>
          <a:p>
            <a:pPr marL="0" indent="0" eaLnBrk="1" hangingPunct="1">
              <a:buNone/>
            </a:pPr>
            <a:r>
              <a:rPr lang="en-US" dirty="0" smtClean="0"/>
              <a:t>A. Drop it or not?</a:t>
            </a:r>
          </a:p>
          <a:p>
            <a:pPr eaLnBrk="1" hangingPunct="1"/>
            <a:r>
              <a:rPr lang="en-US" dirty="0"/>
              <a:t> </a:t>
            </a:r>
            <a:r>
              <a:rPr lang="en-US" dirty="0" smtClean="0"/>
              <a:t>  1.  Invasion will = massive casualties</a:t>
            </a:r>
          </a:p>
          <a:p>
            <a:pPr eaLnBrk="1" hangingPunct="1"/>
            <a:r>
              <a:rPr lang="en-US" dirty="0"/>
              <a:t> </a:t>
            </a:r>
            <a:r>
              <a:rPr lang="en-US" dirty="0" smtClean="0"/>
              <a:t>  2.  March ’45: Napalm Tokyo</a:t>
            </a:r>
          </a:p>
          <a:p>
            <a:pPr eaLnBrk="1" hangingPunct="1"/>
            <a:r>
              <a:rPr lang="en-US" dirty="0" smtClean="0"/>
              <a:t>   3.   Potsdam Declaration (7/26/45): </a:t>
            </a:r>
          </a:p>
          <a:p>
            <a:pPr eaLnBrk="1" hangingPunct="1"/>
            <a:r>
              <a:rPr lang="en-US" dirty="0"/>
              <a:t> </a:t>
            </a:r>
            <a:r>
              <a:rPr lang="en-US" dirty="0" smtClean="0"/>
              <a:t>             a. Surrender or face “prompt and utter </a:t>
            </a:r>
          </a:p>
          <a:p>
            <a:pPr eaLnBrk="1" hangingPunct="1"/>
            <a:r>
              <a:rPr lang="en-US" dirty="0"/>
              <a:t> </a:t>
            </a:r>
            <a:r>
              <a:rPr lang="en-US" dirty="0" smtClean="0"/>
              <a:t>                 destruction”</a:t>
            </a:r>
          </a:p>
          <a:p>
            <a:pPr eaLnBrk="1" hangingPunct="1"/>
            <a:r>
              <a:rPr lang="en-US" dirty="0" smtClean="0"/>
              <a:t>    4.  Aug. 6, 1945: Enola Gay drops bomb</a:t>
            </a:r>
          </a:p>
          <a:p>
            <a:pPr eaLnBrk="1" hangingPunct="1"/>
            <a:r>
              <a:rPr lang="en-US" dirty="0" smtClean="0"/>
              <a:t>              a. Hiroshima (Little Boy)</a:t>
            </a:r>
          </a:p>
          <a:p>
            <a:pPr eaLnBrk="1" hangingPunct="1"/>
            <a:r>
              <a:rPr lang="en-US" dirty="0" smtClean="0"/>
              <a:t>              b. 80k killed, many more die later</a:t>
            </a:r>
          </a:p>
          <a:p>
            <a:pPr eaLnBrk="1" hangingPunct="1"/>
            <a:r>
              <a:rPr lang="en-US" dirty="0" smtClean="0"/>
              <a:t>    5.  Aug. 9: Bombing of Nagasaki (Fat Man)</a:t>
            </a:r>
          </a:p>
          <a:p>
            <a:pPr eaLnBrk="1" hangingPunct="1"/>
            <a:r>
              <a:rPr lang="en-US" dirty="0" smtClean="0"/>
              <a:t>              a. 40k killed</a:t>
            </a:r>
          </a:p>
          <a:p>
            <a:pPr eaLnBrk="1" hangingPunct="1"/>
            <a:r>
              <a:rPr lang="en-US" dirty="0" smtClean="0"/>
              <a:t>    6.  Aug. 14: V-J Day</a:t>
            </a:r>
          </a:p>
        </p:txBody>
      </p:sp>
    </p:spTree>
    <p:extLst>
      <p:ext uri="{BB962C8B-B14F-4D97-AF65-F5344CB8AC3E}">
        <p14:creationId xmlns:p14="http://schemas.microsoft.com/office/powerpoint/2010/main" val="9431000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www.japanfocus.org/data/tibbets.enola.jpg"/>
          <p:cNvPicPr>
            <a:picLocks noChangeAspect="1" noChangeArrowheads="1"/>
          </p:cNvPicPr>
          <p:nvPr/>
        </p:nvPicPr>
        <p:blipFill>
          <a:blip r:embed="rId3" cstate="print"/>
          <a:srcRect/>
          <a:stretch>
            <a:fillRect/>
          </a:stretch>
        </p:blipFill>
        <p:spPr bwMode="auto">
          <a:xfrm>
            <a:off x="914400" y="609600"/>
            <a:ext cx="6810375" cy="53530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8004" name="Picture 4" descr="http://tbn1.google.com/images?q=tbn:QnVp-azFD5-J1M:http://1.bp.blogspot.com/_ER0wrERoXXs/R8uFEygsZiI/AAAAAAAAAOg/ZwUMXUGw85o/s320/the%2Bfat%2Bboy%2Band%2Blittle%2Bman.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100" y="1536700"/>
            <a:ext cx="46482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6" descr="http://www.presidentialtimeline.org/html/images/objects/0278_l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304800"/>
            <a:ext cx="5029200"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8" name="Picture 8" descr="http://aboutjapan.japansociety.org/resources/category/1/6/8/1/images/BE04293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1000"/>
            <a:ext cx="815340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0" name="Picture 10" descr="http://lh6.ggpht.com/_Cg02E5r8Wzo/SX7nlaLuO4I/AAAAAAAAAbs/vTa5SoNM4sM/hiroshima_before_aft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685800"/>
            <a:ext cx="8667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076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8" fill="hold" nodeType="clickEffect">
                                  <p:stCondLst>
                                    <p:cond delay="0"/>
                                  </p:stCondLst>
                                  <p:childTnLst>
                                    <p:anim calcmode="lin" valueType="num">
                                      <p:cBhvr additive="base">
                                        <p:cTn id="6" dur="500"/>
                                        <p:tgtEl>
                                          <p:spTgt spid="128002"/>
                                        </p:tgtEl>
                                        <p:attrNameLst>
                                          <p:attrName>ppt_x</p:attrName>
                                        </p:attrNameLst>
                                      </p:cBhvr>
                                      <p:tavLst>
                                        <p:tav tm="0">
                                          <p:val>
                                            <p:strVal val="ppt_x"/>
                                          </p:val>
                                        </p:tav>
                                        <p:tav tm="100000">
                                          <p:val>
                                            <p:strVal val="0-ppt_w/2"/>
                                          </p:val>
                                        </p:tav>
                                      </p:tavLst>
                                    </p:anim>
                                    <p:anim calcmode="lin" valueType="num">
                                      <p:cBhvr additive="base">
                                        <p:cTn id="7" dur="500"/>
                                        <p:tgtEl>
                                          <p:spTgt spid="128002"/>
                                        </p:tgtEl>
                                        <p:attrNameLst>
                                          <p:attrName>ppt_y</p:attrName>
                                        </p:attrNameLst>
                                      </p:cBhvr>
                                      <p:tavLst>
                                        <p:tav tm="0">
                                          <p:val>
                                            <p:strVal val="ppt_y"/>
                                          </p:val>
                                        </p:tav>
                                        <p:tav tm="100000">
                                          <p:val>
                                            <p:strVal val="ppt_y"/>
                                          </p:val>
                                        </p:tav>
                                      </p:tavLst>
                                    </p:anim>
                                    <p:set>
                                      <p:cBhvr>
                                        <p:cTn id="8" dur="1" fill="hold">
                                          <p:stCondLst>
                                            <p:cond delay="499"/>
                                          </p:stCondLst>
                                        </p:cTn>
                                        <p:tgtEl>
                                          <p:spTgt spid="128002"/>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28004"/>
                                        </p:tgtEl>
                                        <p:attrNameLst>
                                          <p:attrName>style.visibility</p:attrName>
                                        </p:attrNameLst>
                                      </p:cBhvr>
                                      <p:to>
                                        <p:strVal val="visible"/>
                                      </p:to>
                                    </p:set>
                                    <p:anim calcmode="lin" valueType="num">
                                      <p:cBhvr additive="base">
                                        <p:cTn id="12" dur="1000" fill="hold"/>
                                        <p:tgtEl>
                                          <p:spTgt spid="128004"/>
                                        </p:tgtEl>
                                        <p:attrNameLst>
                                          <p:attrName>ppt_x</p:attrName>
                                        </p:attrNameLst>
                                      </p:cBhvr>
                                      <p:tavLst>
                                        <p:tav tm="0">
                                          <p:val>
                                            <p:strVal val="#ppt_x"/>
                                          </p:val>
                                        </p:tav>
                                        <p:tav tm="100000">
                                          <p:val>
                                            <p:strVal val="#ppt_x"/>
                                          </p:val>
                                        </p:tav>
                                      </p:tavLst>
                                    </p:anim>
                                    <p:anim calcmode="lin" valueType="num">
                                      <p:cBhvr additive="base">
                                        <p:cTn id="13" dur="1000" fill="hold"/>
                                        <p:tgtEl>
                                          <p:spTgt spid="128004"/>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nodeType="clickEffect">
                                  <p:stCondLst>
                                    <p:cond delay="0"/>
                                  </p:stCondLst>
                                  <p:childTnLst>
                                    <p:anim calcmode="lin" valueType="num">
                                      <p:cBhvr additive="base">
                                        <p:cTn id="17" dur="500"/>
                                        <p:tgtEl>
                                          <p:spTgt spid="128004"/>
                                        </p:tgtEl>
                                        <p:attrNameLst>
                                          <p:attrName>ppt_x</p:attrName>
                                        </p:attrNameLst>
                                      </p:cBhvr>
                                      <p:tavLst>
                                        <p:tav tm="0">
                                          <p:val>
                                            <p:strVal val="ppt_x"/>
                                          </p:val>
                                        </p:tav>
                                        <p:tav tm="100000">
                                          <p:val>
                                            <p:strVal val="ppt_x"/>
                                          </p:val>
                                        </p:tav>
                                      </p:tavLst>
                                    </p:anim>
                                    <p:anim calcmode="lin" valueType="num">
                                      <p:cBhvr additive="base">
                                        <p:cTn id="18" dur="500"/>
                                        <p:tgtEl>
                                          <p:spTgt spid="128004"/>
                                        </p:tgtEl>
                                        <p:attrNameLst>
                                          <p:attrName>ppt_y</p:attrName>
                                        </p:attrNameLst>
                                      </p:cBhvr>
                                      <p:tavLst>
                                        <p:tav tm="0">
                                          <p:val>
                                            <p:strVal val="ppt_y"/>
                                          </p:val>
                                        </p:tav>
                                        <p:tav tm="100000">
                                          <p:val>
                                            <p:strVal val="1+ppt_h/2"/>
                                          </p:val>
                                        </p:tav>
                                      </p:tavLst>
                                    </p:anim>
                                    <p:set>
                                      <p:cBhvr>
                                        <p:cTn id="19" dur="1" fill="hold">
                                          <p:stCondLst>
                                            <p:cond delay="499"/>
                                          </p:stCondLst>
                                        </p:cTn>
                                        <p:tgtEl>
                                          <p:spTgt spid="128004"/>
                                        </p:tgtEl>
                                        <p:attrNameLst>
                                          <p:attrName>style.visibility</p:attrName>
                                        </p:attrNameLst>
                                      </p:cBhvr>
                                      <p:to>
                                        <p:strVal val="hidden"/>
                                      </p:to>
                                    </p:set>
                                  </p:childTnLst>
                                </p:cTn>
                              </p:par>
                            </p:childTnLst>
                          </p:cTn>
                        </p:par>
                        <p:par>
                          <p:cTn id="20" fill="hold" nodeType="afterGroup">
                            <p:stCondLst>
                              <p:cond delay="500"/>
                            </p:stCondLst>
                            <p:childTnLst>
                              <p:par>
                                <p:cTn id="21" presetID="1" presetClass="entr" presetSubtype="0" fill="hold" nodeType="afterEffect">
                                  <p:stCondLst>
                                    <p:cond delay="0"/>
                                  </p:stCondLst>
                                  <p:childTnLst>
                                    <p:set>
                                      <p:cBhvr>
                                        <p:cTn id="22" dur="1" fill="hold">
                                          <p:stCondLst>
                                            <p:cond delay="0"/>
                                          </p:stCondLst>
                                        </p:cTn>
                                        <p:tgtEl>
                                          <p:spTgt spid="1280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xit" presetSubtype="0" fill="hold" nodeType="clickEffect">
                                  <p:stCondLst>
                                    <p:cond delay="0"/>
                                  </p:stCondLst>
                                  <p:childTnLst>
                                    <p:animEffect transition="out" filter="dissolve">
                                      <p:cBhvr>
                                        <p:cTn id="26" dur="2000"/>
                                        <p:tgtEl>
                                          <p:spTgt spid="128006"/>
                                        </p:tgtEl>
                                      </p:cBhvr>
                                    </p:animEffect>
                                    <p:set>
                                      <p:cBhvr>
                                        <p:cTn id="27" dur="1" fill="hold">
                                          <p:stCondLst>
                                            <p:cond delay="1999"/>
                                          </p:stCondLst>
                                        </p:cTn>
                                        <p:tgtEl>
                                          <p:spTgt spid="128006"/>
                                        </p:tgtEl>
                                        <p:attrNameLst>
                                          <p:attrName>style.visibility</p:attrName>
                                        </p:attrNameLst>
                                      </p:cBhvr>
                                      <p:to>
                                        <p:strVal val="hidden"/>
                                      </p:to>
                                    </p:set>
                                  </p:childTnLst>
                                </p:cTn>
                              </p:par>
                            </p:childTnLst>
                          </p:cTn>
                        </p:par>
                        <p:par>
                          <p:cTn id="28" fill="hold" nodeType="afterGroup">
                            <p:stCondLst>
                              <p:cond delay="2000"/>
                            </p:stCondLst>
                            <p:childTnLst>
                              <p:par>
                                <p:cTn id="29" presetID="9" presetClass="entr" presetSubtype="0" fill="hold" nodeType="afterEffect">
                                  <p:stCondLst>
                                    <p:cond delay="0"/>
                                  </p:stCondLst>
                                  <p:childTnLst>
                                    <p:set>
                                      <p:cBhvr>
                                        <p:cTn id="30" dur="1" fill="hold">
                                          <p:stCondLst>
                                            <p:cond delay="0"/>
                                          </p:stCondLst>
                                        </p:cTn>
                                        <p:tgtEl>
                                          <p:spTgt spid="128008"/>
                                        </p:tgtEl>
                                        <p:attrNameLst>
                                          <p:attrName>style.visibility</p:attrName>
                                        </p:attrNameLst>
                                      </p:cBhvr>
                                      <p:to>
                                        <p:strVal val="visible"/>
                                      </p:to>
                                    </p:set>
                                    <p:animEffect transition="in" filter="dissolve">
                                      <p:cBhvr>
                                        <p:cTn id="31" dur="500"/>
                                        <p:tgtEl>
                                          <p:spTgt spid="1280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xit" presetSubtype="0" fill="hold" nodeType="clickEffect">
                                  <p:stCondLst>
                                    <p:cond delay="0"/>
                                  </p:stCondLst>
                                  <p:childTnLst>
                                    <p:set>
                                      <p:cBhvr>
                                        <p:cTn id="35" dur="1" fill="hold">
                                          <p:stCondLst>
                                            <p:cond delay="0"/>
                                          </p:stCondLst>
                                        </p:cTn>
                                        <p:tgtEl>
                                          <p:spTgt spid="128008"/>
                                        </p:tgtEl>
                                        <p:attrNameLst>
                                          <p:attrName>style.visibility</p:attrName>
                                        </p:attrNameLst>
                                      </p:cBhvr>
                                      <p:to>
                                        <p:strVal val="hidden"/>
                                      </p:to>
                                    </p:set>
                                  </p:childTnLst>
                                </p:cTn>
                              </p:par>
                            </p:childTnLst>
                          </p:cTn>
                        </p:par>
                        <p:par>
                          <p:cTn id="36" fill="hold" nodeType="afterGroup">
                            <p:stCondLst>
                              <p:cond delay="0"/>
                            </p:stCondLst>
                            <p:childTnLst>
                              <p:par>
                                <p:cTn id="37" presetID="6" presetClass="entr" presetSubtype="16" fill="hold" nodeType="afterEffect">
                                  <p:stCondLst>
                                    <p:cond delay="0"/>
                                  </p:stCondLst>
                                  <p:childTnLst>
                                    <p:set>
                                      <p:cBhvr>
                                        <p:cTn id="38" dur="1" fill="hold">
                                          <p:stCondLst>
                                            <p:cond delay="0"/>
                                          </p:stCondLst>
                                        </p:cTn>
                                        <p:tgtEl>
                                          <p:spTgt spid="128010"/>
                                        </p:tgtEl>
                                        <p:attrNameLst>
                                          <p:attrName>style.visibility</p:attrName>
                                        </p:attrNameLst>
                                      </p:cBhvr>
                                      <p:to>
                                        <p:strVal val="visible"/>
                                      </p:to>
                                    </p:set>
                                    <p:animEffect transition="in" filter="circle(in)">
                                      <p:cBhvr>
                                        <p:cTn id="39" dur="1000"/>
                                        <p:tgtEl>
                                          <p:spTgt spid="128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228600"/>
            <a:ext cx="8229600" cy="1143000"/>
          </a:xfrm>
        </p:spPr>
        <p:txBody>
          <a:bodyPr/>
          <a:lstStyle/>
          <a:p>
            <a:r>
              <a:rPr lang="en-US" smtClean="0"/>
              <a:t>Japan Surrenders</a:t>
            </a:r>
          </a:p>
        </p:txBody>
      </p:sp>
      <p:pic>
        <p:nvPicPr>
          <p:cNvPr id="140292" name="Picture 4" descr="http://www.history.navy.mil/photos/images/s300000/s3291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838200"/>
            <a:ext cx="704850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4" name="Picture 6" descr="http://www.ibiblio.org/hyperwar/OnlineLibrary/photos/images/g330000/g3327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62000"/>
            <a:ext cx="68738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0" name="Picture 2" descr="http://www.cafehistoria.net/photos/uncategorized/2007/08/15/vj_day_kis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838200"/>
            <a:ext cx="457200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9339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40292"/>
                                        </p:tgtEl>
                                        <p:attrNameLst>
                                          <p:attrName>ppt_x</p:attrName>
                                        </p:attrNameLst>
                                      </p:cBhvr>
                                      <p:tavLst>
                                        <p:tav tm="0">
                                          <p:val>
                                            <p:strVal val="ppt_x"/>
                                          </p:val>
                                        </p:tav>
                                        <p:tav tm="100000">
                                          <p:val>
                                            <p:strVal val="ppt_x"/>
                                          </p:val>
                                        </p:tav>
                                      </p:tavLst>
                                    </p:anim>
                                    <p:anim calcmode="lin" valueType="num">
                                      <p:cBhvr additive="base">
                                        <p:cTn id="7" dur="500"/>
                                        <p:tgtEl>
                                          <p:spTgt spid="140292"/>
                                        </p:tgtEl>
                                        <p:attrNameLst>
                                          <p:attrName>ppt_y</p:attrName>
                                        </p:attrNameLst>
                                      </p:cBhvr>
                                      <p:tavLst>
                                        <p:tav tm="0">
                                          <p:val>
                                            <p:strVal val="ppt_y"/>
                                          </p:val>
                                        </p:tav>
                                        <p:tav tm="100000">
                                          <p:val>
                                            <p:strVal val="1+ppt_h/2"/>
                                          </p:val>
                                        </p:tav>
                                      </p:tavLst>
                                    </p:anim>
                                    <p:set>
                                      <p:cBhvr>
                                        <p:cTn id="8" dur="1" fill="hold">
                                          <p:stCondLst>
                                            <p:cond delay="499"/>
                                          </p:stCondLst>
                                        </p:cTn>
                                        <p:tgtEl>
                                          <p:spTgt spid="140292"/>
                                        </p:tgtEl>
                                        <p:attrNameLst>
                                          <p:attrName>style.visibility</p:attrName>
                                        </p:attrNameLst>
                                      </p:cBhvr>
                                      <p:to>
                                        <p:strVal val="hidden"/>
                                      </p:to>
                                    </p:set>
                                  </p:childTnLst>
                                </p:cTn>
                              </p:par>
                            </p:childTnLst>
                          </p:cTn>
                        </p:par>
                        <p:par>
                          <p:cTn id="9" fill="hold" nodeType="afterGroup">
                            <p:stCondLst>
                              <p:cond delay="500"/>
                            </p:stCondLst>
                            <p:childTnLst>
                              <p:par>
                                <p:cTn id="10" presetID="25" presetClass="entr" presetSubtype="0" fill="hold" nodeType="afterEffect">
                                  <p:stCondLst>
                                    <p:cond delay="0"/>
                                  </p:stCondLst>
                                  <p:childTnLst>
                                    <p:set>
                                      <p:cBhvr>
                                        <p:cTn id="11" dur="1" fill="hold">
                                          <p:stCondLst>
                                            <p:cond delay="0"/>
                                          </p:stCondLst>
                                        </p:cTn>
                                        <p:tgtEl>
                                          <p:spTgt spid="140294"/>
                                        </p:tgtEl>
                                        <p:attrNameLst>
                                          <p:attrName>style.visibility</p:attrName>
                                        </p:attrNameLst>
                                      </p:cBhvr>
                                      <p:to>
                                        <p:strVal val="visible"/>
                                      </p:to>
                                    </p:set>
                                    <p:anim calcmode="lin" valueType="num">
                                      <p:cBhvr>
                                        <p:cTn id="12" dur="500" decel="50000" fill="hold">
                                          <p:stCondLst>
                                            <p:cond delay="0"/>
                                          </p:stCondLst>
                                        </p:cTn>
                                        <p:tgtEl>
                                          <p:spTgt spid="14029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4029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40294"/>
                                        </p:tgtEl>
                                        <p:attrNameLst>
                                          <p:attrName>ppt_w</p:attrName>
                                        </p:attrNameLst>
                                      </p:cBhvr>
                                      <p:tavLst>
                                        <p:tav tm="0">
                                          <p:val>
                                            <p:strVal val="#ppt_w*.05"/>
                                          </p:val>
                                        </p:tav>
                                        <p:tav tm="100000">
                                          <p:val>
                                            <p:strVal val="#ppt_w"/>
                                          </p:val>
                                        </p:tav>
                                      </p:tavLst>
                                    </p:anim>
                                    <p:anim calcmode="lin" valueType="num">
                                      <p:cBhvr>
                                        <p:cTn id="15" dur="1000" fill="hold"/>
                                        <p:tgtEl>
                                          <p:spTgt spid="14029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4029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4029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4029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4029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8" presetClass="exit" presetSubtype="12" fill="hold" nodeType="clickEffect">
                                  <p:stCondLst>
                                    <p:cond delay="0"/>
                                  </p:stCondLst>
                                  <p:childTnLst>
                                    <p:animEffect transition="out" filter="strips(downLeft)">
                                      <p:cBhvr>
                                        <p:cTn id="23" dur="500"/>
                                        <p:tgtEl>
                                          <p:spTgt spid="140294"/>
                                        </p:tgtEl>
                                      </p:cBhvr>
                                    </p:animEffect>
                                    <p:set>
                                      <p:cBhvr>
                                        <p:cTn id="24" dur="1" fill="hold">
                                          <p:stCondLst>
                                            <p:cond delay="499"/>
                                          </p:stCondLst>
                                        </p:cTn>
                                        <p:tgtEl>
                                          <p:spTgt spid="140294"/>
                                        </p:tgtEl>
                                        <p:attrNameLst>
                                          <p:attrName>style.visibility</p:attrName>
                                        </p:attrNameLst>
                                      </p:cBhvr>
                                      <p:to>
                                        <p:strVal val="hidden"/>
                                      </p:to>
                                    </p:set>
                                  </p:childTnLst>
                                </p:cTn>
                              </p:par>
                            </p:childTnLst>
                          </p:cTn>
                        </p:par>
                        <p:par>
                          <p:cTn id="25" fill="hold" nodeType="afterGroup">
                            <p:stCondLst>
                              <p:cond delay="500"/>
                            </p:stCondLst>
                            <p:childTnLst>
                              <p:par>
                                <p:cTn id="26" presetID="35" presetClass="entr" presetSubtype="0" fill="hold" nodeType="afterEffect">
                                  <p:stCondLst>
                                    <p:cond delay="0"/>
                                  </p:stCondLst>
                                  <p:childTnLst>
                                    <p:set>
                                      <p:cBhvr>
                                        <p:cTn id="27" dur="1" fill="hold">
                                          <p:stCondLst>
                                            <p:cond delay="0"/>
                                          </p:stCondLst>
                                        </p:cTn>
                                        <p:tgtEl>
                                          <p:spTgt spid="140290"/>
                                        </p:tgtEl>
                                        <p:attrNameLst>
                                          <p:attrName>style.visibility</p:attrName>
                                        </p:attrNameLst>
                                      </p:cBhvr>
                                      <p:to>
                                        <p:strVal val="visible"/>
                                      </p:to>
                                    </p:set>
                                    <p:animEffect transition="in" filter="fade">
                                      <p:cBhvr>
                                        <p:cTn id="28" dur="2000"/>
                                        <p:tgtEl>
                                          <p:spTgt spid="140290"/>
                                        </p:tgtEl>
                                      </p:cBhvr>
                                    </p:animEffect>
                                    <p:anim calcmode="lin" valueType="num">
                                      <p:cBhvr>
                                        <p:cTn id="29" dur="2000" fill="hold"/>
                                        <p:tgtEl>
                                          <p:spTgt spid="140290"/>
                                        </p:tgtEl>
                                        <p:attrNameLst>
                                          <p:attrName>style.rotation</p:attrName>
                                        </p:attrNameLst>
                                      </p:cBhvr>
                                      <p:tavLst>
                                        <p:tav tm="0">
                                          <p:val>
                                            <p:fltVal val="720"/>
                                          </p:val>
                                        </p:tav>
                                        <p:tav tm="100000">
                                          <p:val>
                                            <p:fltVal val="0"/>
                                          </p:val>
                                        </p:tav>
                                      </p:tavLst>
                                    </p:anim>
                                    <p:anim calcmode="lin" valueType="num">
                                      <p:cBhvr>
                                        <p:cTn id="30" dur="2000" fill="hold"/>
                                        <p:tgtEl>
                                          <p:spTgt spid="140290"/>
                                        </p:tgtEl>
                                        <p:attrNameLst>
                                          <p:attrName>ppt_h</p:attrName>
                                        </p:attrNameLst>
                                      </p:cBhvr>
                                      <p:tavLst>
                                        <p:tav tm="0">
                                          <p:val>
                                            <p:fltVal val="0"/>
                                          </p:val>
                                        </p:tav>
                                        <p:tav tm="100000">
                                          <p:val>
                                            <p:strVal val="#ppt_h"/>
                                          </p:val>
                                        </p:tav>
                                      </p:tavLst>
                                    </p:anim>
                                    <p:anim calcmode="lin" valueType="num">
                                      <p:cBhvr>
                                        <p:cTn id="31" dur="2000" fill="hold"/>
                                        <p:tgtEl>
                                          <p:spTgt spid="1402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a:t>
            </a:r>
            <a:endParaRPr lang="en-US" dirty="0"/>
          </a:p>
        </p:txBody>
      </p:sp>
      <p:sp>
        <p:nvSpPr>
          <p:cNvPr id="3" name="Content Placeholder 2"/>
          <p:cNvSpPr txBox="1">
            <a:spLocks/>
          </p:cNvSpPr>
          <p:nvPr/>
        </p:nvSpPr>
        <p:spPr>
          <a:xfrm>
            <a:off x="457200" y="1432386"/>
            <a:ext cx="8229600" cy="5029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    3. What was the reason for the decision to drop the bomb?</a:t>
            </a:r>
          </a:p>
          <a:p>
            <a:endParaRPr lang="en-US" dirty="0" smtClean="0"/>
          </a:p>
        </p:txBody>
      </p:sp>
    </p:spTree>
    <p:extLst>
      <p:ext uri="{BB962C8B-B14F-4D97-AF65-F5344CB8AC3E}">
        <p14:creationId xmlns:p14="http://schemas.microsoft.com/office/powerpoint/2010/main" val="25221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43000" b="-43000"/>
          </a:stretch>
        </a:blipFill>
        <a:effectLst/>
      </p:bgPr>
    </p:bg>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US" dirty="0" smtClean="0"/>
              <a:t>The U.S. From Isolation </a:t>
            </a:r>
            <a:r>
              <a:rPr lang="en-US" dirty="0"/>
              <a:t/>
            </a:r>
            <a:br>
              <a:rPr lang="en-US" dirty="0"/>
            </a:br>
            <a:r>
              <a:rPr lang="en-US" dirty="0"/>
              <a:t>to the Brink </a:t>
            </a:r>
            <a:r>
              <a:rPr lang="en-US" dirty="0" smtClean="0"/>
              <a:t>of War</a:t>
            </a:r>
          </a:p>
        </p:txBody>
      </p:sp>
      <p:sp>
        <p:nvSpPr>
          <p:cNvPr id="3" name="Subtitle 2"/>
          <p:cNvSpPr>
            <a:spLocks noGrp="1"/>
          </p:cNvSpPr>
          <p:nvPr>
            <p:ph type="subTitle" idx="1"/>
          </p:nvPr>
        </p:nvSpPr>
        <p:spPr>
          <a:xfrm>
            <a:off x="1371600" y="3581400"/>
            <a:ext cx="6400800" cy="1752600"/>
          </a:xfrm>
        </p:spPr>
        <p:txBody>
          <a:bodyPr rtlCol="0">
            <a:normAutofit/>
          </a:bodyPr>
          <a:lstStyle/>
          <a:p>
            <a:pPr eaLnBrk="1" fontAlgn="auto" hangingPunct="1">
              <a:spcAft>
                <a:spcPts val="0"/>
              </a:spcAft>
              <a:buFont typeface="Arial" pitchFamily="34" charset="0"/>
              <a:buNone/>
              <a:defRPr/>
            </a:pPr>
            <a:r>
              <a:rPr lang="en-US" dirty="0" smtClean="0">
                <a:solidFill>
                  <a:schemeClr val="tx1"/>
                </a:solidFill>
              </a:rPr>
              <a:t>FL State Standard 6.2</a:t>
            </a:r>
          </a:p>
        </p:txBody>
      </p:sp>
    </p:spTree>
    <p:extLst>
      <p:ext uri="{BB962C8B-B14F-4D97-AF65-F5344CB8AC3E}">
        <p14:creationId xmlns:p14="http://schemas.microsoft.com/office/powerpoint/2010/main" val="3951896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3000" b="-3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CONCEPTS</a:t>
            </a:r>
            <a:endParaRPr lang="en-US" dirty="0"/>
          </a:p>
        </p:txBody>
      </p:sp>
      <p:sp>
        <p:nvSpPr>
          <p:cNvPr id="3" name="Content Placeholder 2"/>
          <p:cNvSpPr>
            <a:spLocks noGrp="1"/>
          </p:cNvSpPr>
          <p:nvPr>
            <p:ph idx="1"/>
          </p:nvPr>
        </p:nvSpPr>
        <p:spPr>
          <a:xfrm>
            <a:off x="389626" y="990600"/>
            <a:ext cx="8229600" cy="5867400"/>
          </a:xfrm>
        </p:spPr>
        <p:txBody>
          <a:bodyPr>
            <a:normAutofit fontScale="92500"/>
          </a:bodyPr>
          <a:lstStyle/>
          <a:p>
            <a:r>
              <a:rPr lang="en-US" dirty="0" smtClean="0"/>
              <a:t>US wanted to stay neutral – make money selling both sides/still isolationist belief we don’t have to get into other people’s problems. But still supported Britain b/c against dictatorships</a:t>
            </a:r>
          </a:p>
          <a:p>
            <a:pPr marL="0" indent="0">
              <a:buNone/>
            </a:pPr>
            <a:endParaRPr lang="en-US" dirty="0" smtClean="0"/>
          </a:p>
          <a:p>
            <a:endParaRPr lang="en-US" dirty="0"/>
          </a:p>
          <a:p>
            <a:r>
              <a:rPr lang="en-US" dirty="0" smtClean="0"/>
              <a:t>Neutrality Acts</a:t>
            </a:r>
          </a:p>
          <a:p>
            <a:r>
              <a:rPr lang="en-US" dirty="0" smtClean="0"/>
              <a:t>Cash and Carry</a:t>
            </a:r>
          </a:p>
          <a:p>
            <a:r>
              <a:rPr lang="en-US" dirty="0" smtClean="0"/>
              <a:t>American First Committee</a:t>
            </a:r>
          </a:p>
          <a:p>
            <a:r>
              <a:rPr lang="en-US" dirty="0" smtClean="0"/>
              <a:t>Lend-Lease Act</a:t>
            </a:r>
          </a:p>
          <a:p>
            <a:r>
              <a:rPr lang="en-US" dirty="0" smtClean="0"/>
              <a:t>Atlantic Charter</a:t>
            </a:r>
            <a:endParaRPr lang="en-US" dirty="0"/>
          </a:p>
        </p:txBody>
      </p:sp>
      <p:sp>
        <p:nvSpPr>
          <p:cNvPr id="4" name="Title 1"/>
          <p:cNvSpPr txBox="1">
            <a:spLocks/>
          </p:cNvSpPr>
          <p:nvPr/>
        </p:nvSpPr>
        <p:spPr>
          <a:xfrm>
            <a:off x="381000" y="2895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KEY TERMS</a:t>
            </a:r>
            <a:endParaRPr lang="en-US" dirty="0"/>
          </a:p>
        </p:txBody>
      </p:sp>
    </p:spTree>
    <p:extLst>
      <p:ext uri="{BB962C8B-B14F-4D97-AF65-F5344CB8AC3E}">
        <p14:creationId xmlns:p14="http://schemas.microsoft.com/office/powerpoint/2010/main" val="2230777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2494</TotalTime>
  <Words>3368</Words>
  <Application>Microsoft Office PowerPoint</Application>
  <PresentationFormat>On-screen Show (4:3)</PresentationFormat>
  <Paragraphs>470</Paragraphs>
  <Slides>74</Slides>
  <Notes>60</Notes>
  <HiddenSlides>29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Algerian</vt:lpstr>
      <vt:lpstr>Arial</vt:lpstr>
      <vt:lpstr>Calibri</vt:lpstr>
      <vt:lpstr>Times New Roman</vt:lpstr>
      <vt:lpstr>Wingdings</vt:lpstr>
      <vt:lpstr>Office Theme</vt:lpstr>
      <vt:lpstr> World War II Begins</vt:lpstr>
      <vt:lpstr> I. Causes</vt:lpstr>
      <vt:lpstr>PowerPoint Presentation</vt:lpstr>
      <vt:lpstr> II. Appeasing Hitler</vt:lpstr>
      <vt:lpstr>GERMAN  AGGRESSION</vt:lpstr>
      <vt:lpstr> III. Nazi-Soviet Pact</vt:lpstr>
      <vt:lpstr> IV.  The War Begins</vt:lpstr>
      <vt:lpstr>The U.S. From Isolation  to the Brink of War</vt:lpstr>
      <vt:lpstr>CONCEPTS</vt:lpstr>
      <vt:lpstr> I.   Aiding the Allies</vt:lpstr>
      <vt:lpstr> II. U.S.: Do we or don’t we enter?</vt:lpstr>
      <vt:lpstr>PowerPoint Presentation</vt:lpstr>
      <vt:lpstr> III. Edging Toward War</vt:lpstr>
      <vt:lpstr>PowerPoint Presentation</vt:lpstr>
      <vt:lpstr>Check for Understanding</vt:lpstr>
      <vt:lpstr>Pearl Harbor: A Day of Infamy</vt:lpstr>
      <vt:lpstr>I. Reason for Japanese Attack</vt:lpstr>
      <vt:lpstr>PowerPoint Presentation</vt:lpstr>
      <vt:lpstr>BATTLESHIP ROW, A PERFECT TARGET</vt:lpstr>
      <vt:lpstr>SINKING OF THE USS ARIZONA</vt:lpstr>
      <vt:lpstr>USS ARIZONA MEMORIAL</vt:lpstr>
      <vt:lpstr>Promoting the War at Home</vt:lpstr>
      <vt:lpstr>CONCEPTS</vt:lpstr>
      <vt:lpstr>ANTI-HITLER FEELINGS IN U.S.</vt:lpstr>
      <vt:lpstr>PROPAGANDA IN THE UNITED STATES</vt:lpstr>
      <vt:lpstr>ROSIE THE RIVETER</vt:lpstr>
      <vt:lpstr>PowerPoint Presentation</vt:lpstr>
      <vt:lpstr>Building an Army</vt:lpstr>
      <vt:lpstr>Check for Understanding</vt:lpstr>
      <vt:lpstr>Other Homefront Factors</vt:lpstr>
      <vt:lpstr>Life in the US during WWII</vt:lpstr>
      <vt:lpstr>Double V and FEPC</vt:lpstr>
      <vt:lpstr>Japanese-American Internment</vt:lpstr>
      <vt:lpstr>PowerPoint Presentation</vt:lpstr>
      <vt:lpstr>PowerPoint Presentation</vt:lpstr>
      <vt:lpstr>PowerPoint Presentation</vt:lpstr>
      <vt:lpstr>Check for Understanding</vt:lpstr>
      <vt:lpstr>Turning Point Battles</vt:lpstr>
      <vt:lpstr>Europe in 1942</vt:lpstr>
      <vt:lpstr>PowerPoint Presentation</vt:lpstr>
      <vt:lpstr>I. D-Day (Europe)</vt:lpstr>
      <vt:lpstr>D-DAY</vt:lpstr>
      <vt:lpstr>Japanese Strategy in Pacific</vt:lpstr>
      <vt:lpstr>II. Battle of Midway (Pacific)</vt:lpstr>
      <vt:lpstr>Check for Understanding</vt:lpstr>
      <vt:lpstr>World War II in Europe</vt:lpstr>
      <vt:lpstr>CONCEPTS</vt:lpstr>
      <vt:lpstr>Europe in 1942</vt:lpstr>
      <vt:lpstr>I. Turning Back the German Army</vt:lpstr>
      <vt:lpstr>I. Battle of the Atlantic</vt:lpstr>
      <vt:lpstr>II. Allied Strategy</vt:lpstr>
      <vt:lpstr>D-DAY INVASION:  OPERATION OVERLORD</vt:lpstr>
      <vt:lpstr>PowerPoint Presentation</vt:lpstr>
      <vt:lpstr>Operation Fortitude (decoy)</vt:lpstr>
      <vt:lpstr>III. D-Day</vt:lpstr>
      <vt:lpstr>D-DAY</vt:lpstr>
      <vt:lpstr>Fighting in the Pacific</vt:lpstr>
      <vt:lpstr>CONCEPTS</vt:lpstr>
      <vt:lpstr>Pearl Harbor Recap</vt:lpstr>
      <vt:lpstr>Japanese Strategy in Pacific</vt:lpstr>
      <vt:lpstr>I. Turning Back Japan</vt:lpstr>
      <vt:lpstr>II. Turning Point: Battle of Midway</vt:lpstr>
      <vt:lpstr>Japanese Strategy in Pacific</vt:lpstr>
      <vt:lpstr>Ending the War</vt:lpstr>
      <vt:lpstr>CONCEPTS</vt:lpstr>
      <vt:lpstr>PowerPoint Presentation</vt:lpstr>
      <vt:lpstr>PowerPoint Presentation</vt:lpstr>
      <vt:lpstr>Island Hopping in the Pacific</vt:lpstr>
      <vt:lpstr>I. Defeating Japan</vt:lpstr>
      <vt:lpstr>I. Manhattan Project</vt:lpstr>
      <vt:lpstr>II. Dropping the Bomb</vt:lpstr>
      <vt:lpstr>PowerPoint Presentation</vt:lpstr>
      <vt:lpstr>Japan Surrenders</vt:lpstr>
      <vt:lpstr>Check for Understanding</vt:lpstr>
    </vt:vector>
  </TitlesOfParts>
  <Company>SDIRC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Begins</dc:title>
  <dc:creator>vanbrimmerk</dc:creator>
  <cp:lastModifiedBy>Van Brimmer, Kevin</cp:lastModifiedBy>
  <cp:revision>41</cp:revision>
  <cp:lastPrinted>2013-12-19T14:22:05Z</cp:lastPrinted>
  <dcterms:created xsi:type="dcterms:W3CDTF">2013-01-07T19:40:50Z</dcterms:created>
  <dcterms:modified xsi:type="dcterms:W3CDTF">2015-01-07T19:44:18Z</dcterms:modified>
</cp:coreProperties>
</file>