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8" r:id="rId3"/>
    <p:sldId id="259" r:id="rId4"/>
    <p:sldId id="260" r:id="rId5"/>
    <p:sldId id="261" r:id="rId6"/>
    <p:sldId id="262" r:id="rId7"/>
    <p:sldId id="266" r:id="rId8"/>
    <p:sldId id="265" r:id="rId9"/>
    <p:sldId id="263" r:id="rId10"/>
    <p:sldId id="264" r:id="rId11"/>
    <p:sldId id="267" r:id="rId12"/>
    <p:sldId id="268" r:id="rId13"/>
    <p:sldId id="269" r:id="rId14"/>
    <p:sldId id="270" r:id="rId15"/>
    <p:sldId id="271" r:id="rId16"/>
    <p:sldId id="273" r:id="rId17"/>
    <p:sldId id="274" r:id="rId18"/>
    <p:sldId id="272"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460" autoAdjust="0"/>
  </p:normalViewPr>
  <p:slideViewPr>
    <p:cSldViewPr>
      <p:cViewPr varScale="1">
        <p:scale>
          <a:sx n="48" d="100"/>
          <a:sy n="48" d="100"/>
        </p:scale>
        <p:origin x="-86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7D70D1-5C84-4B9F-AE30-7EED55D96FA0}" type="datetimeFigureOut">
              <a:rPr lang="en-US" smtClean="0"/>
              <a:t>4/5/2013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47DB33-E093-4256-A121-ED231F3D9485}" type="slidenum">
              <a:rPr lang="en-US" smtClean="0"/>
              <a:t>‹#›</a:t>
            </a:fld>
            <a:endParaRPr lang="en-US"/>
          </a:p>
        </p:txBody>
      </p:sp>
    </p:spTree>
    <p:extLst>
      <p:ext uri="{BB962C8B-B14F-4D97-AF65-F5344CB8AC3E}">
        <p14:creationId xmlns:p14="http://schemas.microsoft.com/office/powerpoint/2010/main" val="1832728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Realpolitik was major change in our approach. Before our</a:t>
            </a:r>
            <a:r>
              <a:rPr lang="en-US" baseline="0" dirty="0" smtClean="0"/>
              <a:t> foreign relations with countries depended on their politics (commie or anti-commie) and kept us from relations with communist nations. Realpolitik was about how much power another country had and if they could somehow benefit the US politically or economically. Basically, if you were a powerful country, we’d deal with you. if you weren’t, we didn’t really care.</a:t>
            </a:r>
          </a:p>
          <a:p>
            <a:endParaRPr lang="en-US" baseline="0" dirty="0" smtClean="0"/>
          </a:p>
          <a:p>
            <a:r>
              <a:rPr lang="en-US" baseline="0" dirty="0" smtClean="0"/>
              <a:t>How would that have changed our involvement in Vietnam?</a:t>
            </a:r>
            <a:endParaRPr lang="en-US" dirty="0"/>
          </a:p>
        </p:txBody>
      </p:sp>
      <p:sp>
        <p:nvSpPr>
          <p:cNvPr id="4" name="Slide Number Placeholder 3"/>
          <p:cNvSpPr>
            <a:spLocks noGrp="1"/>
          </p:cNvSpPr>
          <p:nvPr>
            <p:ph type="sldNum" sz="quarter" idx="10"/>
          </p:nvPr>
        </p:nvSpPr>
        <p:spPr/>
        <p:txBody>
          <a:bodyPr/>
          <a:lstStyle/>
          <a:p>
            <a:fld id="{2947DB33-E093-4256-A121-ED231F3D9485}" type="slidenum">
              <a:rPr lang="en-US" smtClean="0"/>
              <a:t>2</a:t>
            </a:fld>
            <a:endParaRPr lang="en-US"/>
          </a:p>
        </p:txBody>
      </p:sp>
    </p:spTree>
    <p:extLst>
      <p:ext uri="{BB962C8B-B14F-4D97-AF65-F5344CB8AC3E}">
        <p14:creationId xmlns:p14="http://schemas.microsoft.com/office/powerpoint/2010/main" val="4134021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Fancy</a:t>
            </a:r>
            <a:r>
              <a:rPr lang="en-US" baseline="0" dirty="0" smtClean="0"/>
              <a:t> graphic showing what SDI would have looked like and worked</a:t>
            </a:r>
            <a:endParaRPr lang="en-US" dirty="0"/>
          </a:p>
        </p:txBody>
      </p:sp>
      <p:sp>
        <p:nvSpPr>
          <p:cNvPr id="4" name="Slide Number Placeholder 3"/>
          <p:cNvSpPr>
            <a:spLocks noGrp="1"/>
          </p:cNvSpPr>
          <p:nvPr>
            <p:ph type="sldNum" sz="quarter" idx="10"/>
          </p:nvPr>
        </p:nvSpPr>
        <p:spPr/>
        <p:txBody>
          <a:bodyPr/>
          <a:lstStyle/>
          <a:p>
            <a:fld id="{2947DB33-E093-4256-A121-ED231F3D9485}" type="slidenum">
              <a:rPr lang="en-US" smtClean="0"/>
              <a:t>14</a:t>
            </a:fld>
            <a:endParaRPr lang="en-US"/>
          </a:p>
        </p:txBody>
      </p:sp>
    </p:spTree>
    <p:extLst>
      <p:ext uri="{BB962C8B-B14F-4D97-AF65-F5344CB8AC3E}">
        <p14:creationId xmlns:p14="http://schemas.microsoft.com/office/powerpoint/2010/main" val="4292625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Glasnost: USSR leader Gorbachev’s allowance of open criticism</a:t>
            </a:r>
            <a:r>
              <a:rPr lang="en-US" baseline="0" dirty="0" smtClean="0"/>
              <a:t> of Soviet gov’t and move toward free press. Huge deal b/c before, anyone who criticized ended up in prison or dead.</a:t>
            </a:r>
          </a:p>
          <a:p>
            <a:endParaRPr lang="en-US" baseline="0" dirty="0" smtClean="0"/>
          </a:p>
          <a:p>
            <a:r>
              <a:rPr lang="en-US" baseline="0" dirty="0" smtClean="0"/>
              <a:t>Perestroika: plan to move from communist economy (where gov’t controls everything) to more free enterprise (like we have, where biz is owned privately and gov’t doesn’t control it) as well as moving toward a democratic gov’t instead of a dictatorship.</a:t>
            </a:r>
          </a:p>
          <a:p>
            <a:endParaRPr lang="en-US" baseline="0" dirty="0" smtClean="0"/>
          </a:p>
          <a:p>
            <a:r>
              <a:rPr lang="en-US" baseline="0" dirty="0" smtClean="0"/>
              <a:t>Satellite nations put strain on USSR econ b/c USSR had to financially support them. Remember, Communism is not a growth economy, so smaller countries have trouble supporting themselves. </a:t>
            </a:r>
            <a:endParaRPr lang="en-US" dirty="0"/>
          </a:p>
        </p:txBody>
      </p:sp>
      <p:sp>
        <p:nvSpPr>
          <p:cNvPr id="4" name="Slide Number Placeholder 3"/>
          <p:cNvSpPr>
            <a:spLocks noGrp="1"/>
          </p:cNvSpPr>
          <p:nvPr>
            <p:ph type="sldNum" sz="quarter" idx="10"/>
          </p:nvPr>
        </p:nvSpPr>
        <p:spPr/>
        <p:txBody>
          <a:bodyPr/>
          <a:lstStyle/>
          <a:p>
            <a:fld id="{2947DB33-E093-4256-A121-ED231F3D9485}" type="slidenum">
              <a:rPr lang="en-US" smtClean="0"/>
              <a:t>15</a:t>
            </a:fld>
            <a:endParaRPr lang="en-US"/>
          </a:p>
        </p:txBody>
      </p:sp>
    </p:spTree>
    <p:extLst>
      <p:ext uri="{BB962C8B-B14F-4D97-AF65-F5344CB8AC3E}">
        <p14:creationId xmlns:p14="http://schemas.microsoft.com/office/powerpoint/2010/main" val="3695537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result</a:t>
            </a:r>
            <a:r>
              <a:rPr lang="en-US" baseline="0" dirty="0" smtClean="0"/>
              <a:t> of the financial burden of satellite nations, </a:t>
            </a:r>
            <a:r>
              <a:rPr lang="en-US" baseline="0" dirty="0" err="1" smtClean="0"/>
              <a:t>Gorby</a:t>
            </a:r>
            <a:r>
              <a:rPr lang="en-US" baseline="0" dirty="0" smtClean="0"/>
              <a:t> told them to go on their own, change to free enterprise and democracy and stop being a rock pulling the USSR econ into the crapper.</a:t>
            </a:r>
          </a:p>
          <a:p>
            <a:endParaRPr lang="en-US" baseline="0" dirty="0" smtClean="0"/>
          </a:p>
          <a:p>
            <a:r>
              <a:rPr lang="en-US" baseline="0" dirty="0" smtClean="0"/>
              <a:t>In greatest sign of collapse of communism in Europe, East Germany goes democratic and opens border crossings between East and West Berlin. In days and weeks following this announcement, people of Berlin literally start tearing down the Berlin Wall. Other than 9/11, most important world event in the past 40 years.</a:t>
            </a:r>
          </a:p>
        </p:txBody>
      </p:sp>
      <p:sp>
        <p:nvSpPr>
          <p:cNvPr id="4" name="Slide Number Placeholder 3"/>
          <p:cNvSpPr>
            <a:spLocks noGrp="1"/>
          </p:cNvSpPr>
          <p:nvPr>
            <p:ph type="sldNum" sz="quarter" idx="10"/>
          </p:nvPr>
        </p:nvSpPr>
        <p:spPr/>
        <p:txBody>
          <a:bodyPr/>
          <a:lstStyle/>
          <a:p>
            <a:fld id="{2947DB33-E093-4256-A121-ED231F3D9485}" type="slidenum">
              <a:rPr lang="en-US" smtClean="0"/>
              <a:t>16</a:t>
            </a:fld>
            <a:endParaRPr lang="en-US"/>
          </a:p>
        </p:txBody>
      </p:sp>
    </p:spTree>
    <p:extLst>
      <p:ext uri="{BB962C8B-B14F-4D97-AF65-F5344CB8AC3E}">
        <p14:creationId xmlns:p14="http://schemas.microsoft.com/office/powerpoint/2010/main" val="3120296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Pictures</a:t>
            </a:r>
            <a:r>
              <a:rPr lang="en-US" baseline="0" dirty="0" smtClean="0"/>
              <a:t> of Berliners attacking the wall after communism collapses in East Germany.</a:t>
            </a:r>
            <a:endParaRPr lang="en-US" dirty="0"/>
          </a:p>
        </p:txBody>
      </p:sp>
      <p:sp>
        <p:nvSpPr>
          <p:cNvPr id="4" name="Slide Number Placeholder 3"/>
          <p:cNvSpPr>
            <a:spLocks noGrp="1"/>
          </p:cNvSpPr>
          <p:nvPr>
            <p:ph type="sldNum" sz="quarter" idx="10"/>
          </p:nvPr>
        </p:nvSpPr>
        <p:spPr/>
        <p:txBody>
          <a:bodyPr/>
          <a:lstStyle/>
          <a:p>
            <a:fld id="{2947DB33-E093-4256-A121-ED231F3D9485}" type="slidenum">
              <a:rPr lang="en-US" smtClean="0"/>
              <a:t>17</a:t>
            </a:fld>
            <a:endParaRPr lang="en-US"/>
          </a:p>
        </p:txBody>
      </p:sp>
    </p:spTree>
    <p:extLst>
      <p:ext uri="{BB962C8B-B14F-4D97-AF65-F5344CB8AC3E}">
        <p14:creationId xmlns:p14="http://schemas.microsoft.com/office/powerpoint/2010/main" val="1583838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Map shows Russia and then the other newly independent countries that had made up the Soviet Union.</a:t>
            </a:r>
            <a:endParaRPr lang="en-US" dirty="0"/>
          </a:p>
        </p:txBody>
      </p:sp>
      <p:sp>
        <p:nvSpPr>
          <p:cNvPr id="4" name="Slide Number Placeholder 3"/>
          <p:cNvSpPr>
            <a:spLocks noGrp="1"/>
          </p:cNvSpPr>
          <p:nvPr>
            <p:ph type="sldNum" sz="quarter" idx="10"/>
          </p:nvPr>
        </p:nvSpPr>
        <p:spPr/>
        <p:txBody>
          <a:bodyPr/>
          <a:lstStyle/>
          <a:p>
            <a:fld id="{2947DB33-E093-4256-A121-ED231F3D9485}" type="slidenum">
              <a:rPr lang="en-US" smtClean="0"/>
              <a:t>18</a:t>
            </a:fld>
            <a:endParaRPr lang="en-US"/>
          </a:p>
        </p:txBody>
      </p:sp>
    </p:spTree>
    <p:extLst>
      <p:ext uri="{BB962C8B-B14F-4D97-AF65-F5344CB8AC3E}">
        <p14:creationId xmlns:p14="http://schemas.microsoft.com/office/powerpoint/2010/main" val="3295340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r>
              <a:rPr lang="en-US" baseline="0" dirty="0" smtClean="0"/>
              <a:t> self explanatory. Nicaragua is in Latin America, down by Costa Rica. Grenada is a tiny island in eastern Caribbean.</a:t>
            </a:r>
            <a:endParaRPr lang="en-US" dirty="0"/>
          </a:p>
        </p:txBody>
      </p:sp>
      <p:sp>
        <p:nvSpPr>
          <p:cNvPr id="4" name="Slide Number Placeholder 3"/>
          <p:cNvSpPr>
            <a:spLocks noGrp="1"/>
          </p:cNvSpPr>
          <p:nvPr>
            <p:ph type="sldNum" sz="quarter" idx="10"/>
          </p:nvPr>
        </p:nvSpPr>
        <p:spPr/>
        <p:txBody>
          <a:bodyPr/>
          <a:lstStyle/>
          <a:p>
            <a:fld id="{2947DB33-E093-4256-A121-ED231F3D9485}" type="slidenum">
              <a:rPr lang="en-US" smtClean="0"/>
              <a:t>19</a:t>
            </a:fld>
            <a:endParaRPr lang="en-US"/>
          </a:p>
        </p:txBody>
      </p:sp>
    </p:spTree>
    <p:extLst>
      <p:ext uri="{BB962C8B-B14F-4D97-AF65-F5344CB8AC3E}">
        <p14:creationId xmlns:p14="http://schemas.microsoft.com/office/powerpoint/2010/main" val="2423829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self-explanatory</a:t>
            </a:r>
            <a:endParaRPr lang="en-US" dirty="0"/>
          </a:p>
        </p:txBody>
      </p:sp>
      <p:sp>
        <p:nvSpPr>
          <p:cNvPr id="4" name="Slide Number Placeholder 3"/>
          <p:cNvSpPr>
            <a:spLocks noGrp="1"/>
          </p:cNvSpPr>
          <p:nvPr>
            <p:ph type="sldNum" sz="quarter" idx="10"/>
          </p:nvPr>
        </p:nvSpPr>
        <p:spPr/>
        <p:txBody>
          <a:bodyPr/>
          <a:lstStyle/>
          <a:p>
            <a:fld id="{2947DB33-E093-4256-A121-ED231F3D9485}" type="slidenum">
              <a:rPr lang="en-US" smtClean="0"/>
              <a:t>20</a:t>
            </a:fld>
            <a:endParaRPr lang="en-US"/>
          </a:p>
        </p:txBody>
      </p:sp>
    </p:spTree>
    <p:extLst>
      <p:ext uri="{BB962C8B-B14F-4D97-AF65-F5344CB8AC3E}">
        <p14:creationId xmlns:p14="http://schemas.microsoft.com/office/powerpoint/2010/main" val="407619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Self-explanatory. Examples of pre-9/11 terrorist</a:t>
            </a:r>
            <a:r>
              <a:rPr lang="en-US" baseline="0" dirty="0" smtClean="0"/>
              <a:t> attacks in US. First WTC was done by </a:t>
            </a:r>
            <a:r>
              <a:rPr lang="en-US" baseline="0" dirty="0" err="1" smtClean="0"/>
              <a:t>islamic</a:t>
            </a:r>
            <a:r>
              <a:rPr lang="en-US" baseline="0" dirty="0" smtClean="0"/>
              <a:t> terrorists. OKC bombing done by a crazy American, so don’t think that only </a:t>
            </a:r>
            <a:r>
              <a:rPr lang="en-US" baseline="0" dirty="0" err="1" smtClean="0"/>
              <a:t>muslims</a:t>
            </a:r>
            <a:r>
              <a:rPr lang="en-US" baseline="0" dirty="0" smtClean="0"/>
              <a:t> can be terrorists.</a:t>
            </a:r>
            <a:endParaRPr lang="en-US" dirty="0"/>
          </a:p>
        </p:txBody>
      </p:sp>
      <p:sp>
        <p:nvSpPr>
          <p:cNvPr id="4" name="Slide Number Placeholder 3"/>
          <p:cNvSpPr>
            <a:spLocks noGrp="1"/>
          </p:cNvSpPr>
          <p:nvPr>
            <p:ph type="sldNum" sz="quarter" idx="10"/>
          </p:nvPr>
        </p:nvSpPr>
        <p:spPr/>
        <p:txBody>
          <a:bodyPr/>
          <a:lstStyle/>
          <a:p>
            <a:fld id="{2947DB33-E093-4256-A121-ED231F3D9485}" type="slidenum">
              <a:rPr lang="en-US" smtClean="0"/>
              <a:t>22</a:t>
            </a:fld>
            <a:endParaRPr lang="en-US"/>
          </a:p>
        </p:txBody>
      </p:sp>
    </p:spTree>
    <p:extLst>
      <p:ext uri="{BB962C8B-B14F-4D97-AF65-F5344CB8AC3E}">
        <p14:creationId xmlns:p14="http://schemas.microsoft.com/office/powerpoint/2010/main" val="1034585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Self-explanatory</a:t>
            </a:r>
            <a:endParaRPr lang="en-US" dirty="0"/>
          </a:p>
        </p:txBody>
      </p:sp>
      <p:sp>
        <p:nvSpPr>
          <p:cNvPr id="4" name="Slide Number Placeholder 3"/>
          <p:cNvSpPr>
            <a:spLocks noGrp="1"/>
          </p:cNvSpPr>
          <p:nvPr>
            <p:ph type="sldNum" sz="quarter" idx="10"/>
          </p:nvPr>
        </p:nvSpPr>
        <p:spPr/>
        <p:txBody>
          <a:bodyPr/>
          <a:lstStyle/>
          <a:p>
            <a:fld id="{2947DB33-E093-4256-A121-ED231F3D9485}" type="slidenum">
              <a:rPr lang="en-US" smtClean="0"/>
              <a:t>24</a:t>
            </a:fld>
            <a:endParaRPr lang="en-US"/>
          </a:p>
        </p:txBody>
      </p:sp>
    </p:spTree>
    <p:extLst>
      <p:ext uri="{BB962C8B-B14F-4D97-AF65-F5344CB8AC3E}">
        <p14:creationId xmlns:p14="http://schemas.microsoft.com/office/powerpoint/2010/main" val="2033548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Self-explanatory</a:t>
            </a:r>
            <a:endParaRPr lang="en-US" dirty="0"/>
          </a:p>
        </p:txBody>
      </p:sp>
      <p:sp>
        <p:nvSpPr>
          <p:cNvPr id="4" name="Slide Number Placeholder 3"/>
          <p:cNvSpPr>
            <a:spLocks noGrp="1"/>
          </p:cNvSpPr>
          <p:nvPr>
            <p:ph type="sldNum" sz="quarter" idx="10"/>
          </p:nvPr>
        </p:nvSpPr>
        <p:spPr/>
        <p:txBody>
          <a:bodyPr/>
          <a:lstStyle/>
          <a:p>
            <a:fld id="{2947DB33-E093-4256-A121-ED231F3D9485}" type="slidenum">
              <a:rPr lang="en-US" smtClean="0"/>
              <a:t>25</a:t>
            </a:fld>
            <a:endParaRPr lang="en-US"/>
          </a:p>
        </p:txBody>
      </p:sp>
    </p:spTree>
    <p:extLst>
      <p:ext uri="{BB962C8B-B14F-4D97-AF65-F5344CB8AC3E}">
        <p14:creationId xmlns:p14="http://schemas.microsoft.com/office/powerpoint/2010/main" val="4080881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did we want to be friends</a:t>
            </a:r>
            <a:r>
              <a:rPr lang="en-US" baseline="0" dirty="0" smtClean="0"/>
              <a:t> with China? We thought they’d stop supporting N. Vietnam (didn’t happen) and we wanted to break up their closeness with USSR, which had already started. We didn’t want the world’s two largest commie nations to be friends.</a:t>
            </a:r>
          </a:p>
          <a:p>
            <a:endParaRPr lang="en-US" baseline="0" dirty="0" smtClean="0"/>
          </a:p>
          <a:p>
            <a:r>
              <a:rPr lang="en-US" baseline="0" dirty="0" smtClean="0"/>
              <a:t>First attempt at better relations was when we went the US ping pong team to China to play good-will exhibition matches (see Forest Gump). That ended with us restarting trade with China, which had ended in 1949 when commies took over.</a:t>
            </a:r>
          </a:p>
          <a:p>
            <a:endParaRPr lang="en-US" baseline="0" dirty="0" smtClean="0"/>
          </a:p>
          <a:p>
            <a:r>
              <a:rPr lang="en-US" baseline="0" dirty="0" smtClean="0"/>
              <a:t>When </a:t>
            </a:r>
            <a:r>
              <a:rPr lang="en-US" baseline="0" dirty="0" err="1" smtClean="0"/>
              <a:t>nixon</a:t>
            </a:r>
            <a:r>
              <a:rPr lang="en-US" baseline="0" dirty="0" smtClean="0"/>
              <a:t> visited, it really calmed down cold war fears with China. Plus, it made USSR worried that we were becoming close and they didn’t like that. They could benefit from good relations with us, so they got a little worried and extended invite to Nixon to visit Moscow.</a:t>
            </a:r>
            <a:endParaRPr lang="en-US" dirty="0"/>
          </a:p>
        </p:txBody>
      </p:sp>
      <p:sp>
        <p:nvSpPr>
          <p:cNvPr id="4" name="Slide Number Placeholder 3"/>
          <p:cNvSpPr>
            <a:spLocks noGrp="1"/>
          </p:cNvSpPr>
          <p:nvPr>
            <p:ph type="sldNum" sz="quarter" idx="10"/>
          </p:nvPr>
        </p:nvSpPr>
        <p:spPr/>
        <p:txBody>
          <a:bodyPr/>
          <a:lstStyle/>
          <a:p>
            <a:fld id="{2947DB33-E093-4256-A121-ED231F3D9485}" type="slidenum">
              <a:rPr lang="en-US" smtClean="0"/>
              <a:t>3</a:t>
            </a:fld>
            <a:endParaRPr lang="en-US"/>
          </a:p>
        </p:txBody>
      </p:sp>
    </p:spTree>
    <p:extLst>
      <p:ext uri="{BB962C8B-B14F-4D97-AF65-F5344CB8AC3E}">
        <p14:creationId xmlns:p14="http://schemas.microsoft.com/office/powerpoint/2010/main" val="2395949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Self-explanatory</a:t>
            </a:r>
            <a:endParaRPr lang="en-US"/>
          </a:p>
        </p:txBody>
      </p:sp>
      <p:sp>
        <p:nvSpPr>
          <p:cNvPr id="4" name="Slide Number Placeholder 3"/>
          <p:cNvSpPr>
            <a:spLocks noGrp="1"/>
          </p:cNvSpPr>
          <p:nvPr>
            <p:ph type="sldNum" sz="quarter" idx="10"/>
          </p:nvPr>
        </p:nvSpPr>
        <p:spPr/>
        <p:txBody>
          <a:bodyPr/>
          <a:lstStyle/>
          <a:p>
            <a:fld id="{2947DB33-E093-4256-A121-ED231F3D9485}" type="slidenum">
              <a:rPr lang="en-US" smtClean="0"/>
              <a:t>26</a:t>
            </a:fld>
            <a:endParaRPr lang="en-US"/>
          </a:p>
        </p:txBody>
      </p:sp>
    </p:spTree>
    <p:extLst>
      <p:ext uri="{BB962C8B-B14F-4D97-AF65-F5344CB8AC3E}">
        <p14:creationId xmlns:p14="http://schemas.microsoft.com/office/powerpoint/2010/main" val="3267004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a:t>
            </a:r>
            <a:r>
              <a:rPr lang="en-US" baseline="0" dirty="0" smtClean="0"/>
              <a:t> and Mrs. Nixon at Great Wall of China with leader of China and his wife</a:t>
            </a:r>
            <a:endParaRPr lang="en-US" dirty="0"/>
          </a:p>
        </p:txBody>
      </p:sp>
      <p:sp>
        <p:nvSpPr>
          <p:cNvPr id="4" name="Slide Number Placeholder 3"/>
          <p:cNvSpPr>
            <a:spLocks noGrp="1"/>
          </p:cNvSpPr>
          <p:nvPr>
            <p:ph type="sldNum" sz="quarter" idx="10"/>
          </p:nvPr>
        </p:nvSpPr>
        <p:spPr/>
        <p:txBody>
          <a:bodyPr/>
          <a:lstStyle/>
          <a:p>
            <a:fld id="{2947DB33-E093-4256-A121-ED231F3D9485}" type="slidenum">
              <a:rPr lang="en-US" smtClean="0"/>
              <a:t>4</a:t>
            </a:fld>
            <a:endParaRPr lang="en-US"/>
          </a:p>
        </p:txBody>
      </p:sp>
    </p:spTree>
    <p:extLst>
      <p:ext uri="{BB962C8B-B14F-4D97-AF65-F5344CB8AC3E}">
        <p14:creationId xmlns:p14="http://schemas.microsoft.com/office/powerpoint/2010/main" val="1128474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Basically, slide is self-explanatory. #3 under B., soviets could really use access to some</a:t>
            </a:r>
            <a:r>
              <a:rPr lang="en-US" baseline="0" dirty="0" smtClean="0"/>
              <a:t> of our technology from farming to increase their production, plus they could really use a nation that could sell them large amounts of grain.</a:t>
            </a:r>
          </a:p>
          <a:p>
            <a:endParaRPr lang="en-US" baseline="0" dirty="0" smtClean="0"/>
          </a:p>
          <a:p>
            <a:r>
              <a:rPr lang="en-US" baseline="0" dirty="0" smtClean="0"/>
              <a:t>SALT I limited number of nuke weapons both sides could produce, but only a specific type of weapon, which wasn’t in large production anyways. More symbolic treaty than one that really did anything b/c we kept building our main type of nuke missile, seen in picture, which had massive destructive power.</a:t>
            </a:r>
            <a:endParaRPr lang="en-US" dirty="0"/>
          </a:p>
        </p:txBody>
      </p:sp>
      <p:sp>
        <p:nvSpPr>
          <p:cNvPr id="4" name="Slide Number Placeholder 3"/>
          <p:cNvSpPr>
            <a:spLocks noGrp="1"/>
          </p:cNvSpPr>
          <p:nvPr>
            <p:ph type="sldNum" sz="quarter" idx="10"/>
          </p:nvPr>
        </p:nvSpPr>
        <p:spPr/>
        <p:txBody>
          <a:bodyPr/>
          <a:lstStyle/>
          <a:p>
            <a:fld id="{2947DB33-E093-4256-A121-ED231F3D9485}" type="slidenum">
              <a:rPr lang="en-US" smtClean="0"/>
              <a:t>6</a:t>
            </a:fld>
            <a:endParaRPr lang="en-US"/>
          </a:p>
        </p:txBody>
      </p:sp>
    </p:spTree>
    <p:extLst>
      <p:ext uri="{BB962C8B-B14F-4D97-AF65-F5344CB8AC3E}">
        <p14:creationId xmlns:p14="http://schemas.microsoft.com/office/powerpoint/2010/main" val="3445715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Jimmy</a:t>
            </a:r>
            <a:r>
              <a:rPr lang="en-US" baseline="0" dirty="0" smtClean="0"/>
              <a:t> Carter based his foreign relations on whether countries had good track record with human rights. Human rights means treaty their people with respect. If you didn’t, we weren’t going to be friends with you. This strained relations with USSR and China, both of which were harsh dictatorships that squashed opposition among their citizens very quickly.</a:t>
            </a:r>
          </a:p>
          <a:p>
            <a:endParaRPr lang="en-US" baseline="0" dirty="0" smtClean="0"/>
          </a:p>
          <a:p>
            <a:r>
              <a:rPr lang="en-US" baseline="0" dirty="0" smtClean="0"/>
              <a:t>Carter also was the </a:t>
            </a:r>
            <a:r>
              <a:rPr lang="en-US" baseline="0" dirty="0" err="1" smtClean="0"/>
              <a:t>Prez</a:t>
            </a:r>
            <a:r>
              <a:rPr lang="en-US" baseline="0" dirty="0" smtClean="0"/>
              <a:t> who gave away control of the Panama Canal with an agreement in 1978. We would hand over control in 1999 (which we did). Did improve Latin American relations b/c it was a sign that we weren’t going to control smaller countries quite so much as we had in past.</a:t>
            </a:r>
            <a:endParaRPr lang="en-US" dirty="0"/>
          </a:p>
        </p:txBody>
      </p:sp>
      <p:sp>
        <p:nvSpPr>
          <p:cNvPr id="4" name="Slide Number Placeholder 3"/>
          <p:cNvSpPr>
            <a:spLocks noGrp="1"/>
          </p:cNvSpPr>
          <p:nvPr>
            <p:ph type="sldNum" sz="quarter" idx="10"/>
          </p:nvPr>
        </p:nvSpPr>
        <p:spPr/>
        <p:txBody>
          <a:bodyPr/>
          <a:lstStyle/>
          <a:p>
            <a:fld id="{2947DB33-E093-4256-A121-ED231F3D9485}" type="slidenum">
              <a:rPr lang="en-US" smtClean="0"/>
              <a:t>8</a:t>
            </a:fld>
            <a:endParaRPr lang="en-US"/>
          </a:p>
        </p:txBody>
      </p:sp>
    </p:spTree>
    <p:extLst>
      <p:ext uri="{BB962C8B-B14F-4D97-AF65-F5344CB8AC3E}">
        <p14:creationId xmlns:p14="http://schemas.microsoft.com/office/powerpoint/2010/main" val="1400155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Carter’s biggest win was mediating a peaceful</a:t>
            </a:r>
            <a:r>
              <a:rPr lang="en-US" baseline="0" dirty="0" smtClean="0"/>
              <a:t> resolution to a long-time hatred between Israel and Egypt. Israel in the Yom Kippur War during 1960s had gained control of the Sinai Peninsula (see map) which had been part of Egypt since the time of the </a:t>
            </a:r>
            <a:r>
              <a:rPr lang="en-US" baseline="0" dirty="0" err="1" smtClean="0"/>
              <a:t>Pharoahs</a:t>
            </a:r>
            <a:r>
              <a:rPr lang="en-US" baseline="0" dirty="0" smtClean="0"/>
              <a:t>. Egypt wanted it back and war was brewing. Carter invited leaders of both countries to meet with him at Camp David (the presidential retreat in Maryland) and worked out agreement as outlined on slide.</a:t>
            </a:r>
            <a:endParaRPr lang="en-US" dirty="0"/>
          </a:p>
        </p:txBody>
      </p:sp>
      <p:sp>
        <p:nvSpPr>
          <p:cNvPr id="4" name="Slide Number Placeholder 3"/>
          <p:cNvSpPr>
            <a:spLocks noGrp="1"/>
          </p:cNvSpPr>
          <p:nvPr>
            <p:ph type="sldNum" sz="quarter" idx="10"/>
          </p:nvPr>
        </p:nvSpPr>
        <p:spPr/>
        <p:txBody>
          <a:bodyPr/>
          <a:lstStyle/>
          <a:p>
            <a:fld id="{2947DB33-E093-4256-A121-ED231F3D9485}" type="slidenum">
              <a:rPr lang="en-US" smtClean="0"/>
              <a:t>9</a:t>
            </a:fld>
            <a:endParaRPr lang="en-US"/>
          </a:p>
        </p:txBody>
      </p:sp>
    </p:spTree>
    <p:extLst>
      <p:ext uri="{BB962C8B-B14F-4D97-AF65-F5344CB8AC3E}">
        <p14:creationId xmlns:p14="http://schemas.microsoft.com/office/powerpoint/2010/main" val="845796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Carter couldn’t gloat long though, because he ran into the Iran Hostage crisis. Slide pretty self-explanatory.</a:t>
            </a:r>
            <a:endParaRPr lang="en-US" baseline="0" dirty="0" smtClean="0"/>
          </a:p>
          <a:p>
            <a:endParaRPr lang="en-US" baseline="0" dirty="0" smtClean="0"/>
          </a:p>
          <a:p>
            <a:r>
              <a:rPr lang="en-US" baseline="0" dirty="0" smtClean="0"/>
              <a:t>Reason students overran our embassy: The former leader, the Shah, was a bad dude, but he was anti-commie and sold us oil cheap, so we liked him despite how he treated his people (even Carter was OK with him b/c $$ means more than human rights). When Shah was overthrown, we allowed him to come to US for “cancer treatment”. Iranians demanded he be returned to face trial and execution. We said no. Crap then hit the fan.</a:t>
            </a:r>
          </a:p>
          <a:p>
            <a:endParaRPr lang="en-US" baseline="0" dirty="0" smtClean="0"/>
          </a:p>
          <a:p>
            <a:r>
              <a:rPr lang="en-US" baseline="0" dirty="0" smtClean="0"/>
              <a:t>Ben Affleck movie “Argo” centers around this event and 6 Americans who escaped before students were able to lock down the Embassy workers.</a:t>
            </a:r>
            <a:endParaRPr lang="en-US" dirty="0"/>
          </a:p>
        </p:txBody>
      </p:sp>
      <p:sp>
        <p:nvSpPr>
          <p:cNvPr id="4" name="Slide Number Placeholder 3"/>
          <p:cNvSpPr>
            <a:spLocks noGrp="1"/>
          </p:cNvSpPr>
          <p:nvPr>
            <p:ph type="sldNum" sz="quarter" idx="10"/>
          </p:nvPr>
        </p:nvSpPr>
        <p:spPr/>
        <p:txBody>
          <a:bodyPr/>
          <a:lstStyle/>
          <a:p>
            <a:fld id="{2947DB33-E093-4256-A121-ED231F3D9485}" type="slidenum">
              <a:rPr lang="en-US" smtClean="0"/>
              <a:t>10</a:t>
            </a:fld>
            <a:endParaRPr lang="en-US"/>
          </a:p>
        </p:txBody>
      </p:sp>
    </p:spTree>
    <p:extLst>
      <p:ext uri="{BB962C8B-B14F-4D97-AF65-F5344CB8AC3E}">
        <p14:creationId xmlns:p14="http://schemas.microsoft.com/office/powerpoint/2010/main" val="956292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a big hit to Carter’s chances of being re-elected in 1980.</a:t>
            </a:r>
            <a:r>
              <a:rPr lang="en-US" baseline="0" dirty="0" smtClean="0"/>
              <a:t> not only did we had trouble getting affordable gas out of Middle East, but Carter put lot of regulations on domestic oil production (think Texas and Alaska) due to environmental concerns.</a:t>
            </a:r>
            <a:endParaRPr lang="en-US" dirty="0"/>
          </a:p>
        </p:txBody>
      </p:sp>
      <p:sp>
        <p:nvSpPr>
          <p:cNvPr id="4" name="Slide Number Placeholder 3"/>
          <p:cNvSpPr>
            <a:spLocks noGrp="1"/>
          </p:cNvSpPr>
          <p:nvPr>
            <p:ph type="sldNum" sz="quarter" idx="10"/>
          </p:nvPr>
        </p:nvSpPr>
        <p:spPr/>
        <p:txBody>
          <a:bodyPr/>
          <a:lstStyle/>
          <a:p>
            <a:fld id="{2947DB33-E093-4256-A121-ED231F3D9485}" type="slidenum">
              <a:rPr lang="en-US" smtClean="0"/>
              <a:t>11</a:t>
            </a:fld>
            <a:endParaRPr lang="en-US"/>
          </a:p>
        </p:txBody>
      </p:sp>
    </p:spTree>
    <p:extLst>
      <p:ext uri="{BB962C8B-B14F-4D97-AF65-F5344CB8AC3E}">
        <p14:creationId xmlns:p14="http://schemas.microsoft.com/office/powerpoint/2010/main" val="3574285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Reagan’s big military thing. We started research and planning on it, but it turned out not be feasible to actually institute it (monetarily</a:t>
            </a:r>
            <a:r>
              <a:rPr lang="en-US" baseline="0" dirty="0" smtClean="0"/>
              <a:t> and technologically), but Soviets found out about it, thought it was going to happen, so started spending $$$ like crazy to improve their defenses, which would lead to HUGE economic problems for them, which would greatly contribute to collapse of communism.</a:t>
            </a:r>
            <a:endParaRPr lang="en-US" dirty="0"/>
          </a:p>
        </p:txBody>
      </p:sp>
      <p:sp>
        <p:nvSpPr>
          <p:cNvPr id="4" name="Slide Number Placeholder 3"/>
          <p:cNvSpPr>
            <a:spLocks noGrp="1"/>
          </p:cNvSpPr>
          <p:nvPr>
            <p:ph type="sldNum" sz="quarter" idx="10"/>
          </p:nvPr>
        </p:nvSpPr>
        <p:spPr/>
        <p:txBody>
          <a:bodyPr/>
          <a:lstStyle/>
          <a:p>
            <a:fld id="{2947DB33-E093-4256-A121-ED231F3D9485}" type="slidenum">
              <a:rPr lang="en-US" smtClean="0"/>
              <a:t>13</a:t>
            </a:fld>
            <a:endParaRPr lang="en-US"/>
          </a:p>
        </p:txBody>
      </p:sp>
    </p:spTree>
    <p:extLst>
      <p:ext uri="{BB962C8B-B14F-4D97-AF65-F5344CB8AC3E}">
        <p14:creationId xmlns:p14="http://schemas.microsoft.com/office/powerpoint/2010/main" val="4094299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7A830E-4F92-40A3-ACCD-DF6790159EC7}" type="datetimeFigureOut">
              <a:rPr lang="en-US" smtClean="0"/>
              <a:t>4/5/2013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69C2F-0DDF-480F-A39C-8763E56070EA}" type="slidenum">
              <a:rPr lang="en-US" smtClean="0"/>
              <a:t>‹#›</a:t>
            </a:fld>
            <a:endParaRPr lang="en-US"/>
          </a:p>
        </p:txBody>
      </p:sp>
    </p:spTree>
    <p:extLst>
      <p:ext uri="{BB962C8B-B14F-4D97-AF65-F5344CB8AC3E}">
        <p14:creationId xmlns:p14="http://schemas.microsoft.com/office/powerpoint/2010/main" val="1752345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7A830E-4F92-40A3-ACCD-DF6790159EC7}" type="datetimeFigureOut">
              <a:rPr lang="en-US" smtClean="0"/>
              <a:t>4/5/2013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69C2F-0DDF-480F-A39C-8763E56070EA}" type="slidenum">
              <a:rPr lang="en-US" smtClean="0"/>
              <a:t>‹#›</a:t>
            </a:fld>
            <a:endParaRPr lang="en-US"/>
          </a:p>
        </p:txBody>
      </p:sp>
    </p:spTree>
    <p:extLst>
      <p:ext uri="{BB962C8B-B14F-4D97-AF65-F5344CB8AC3E}">
        <p14:creationId xmlns:p14="http://schemas.microsoft.com/office/powerpoint/2010/main" val="3778549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7A830E-4F92-40A3-ACCD-DF6790159EC7}" type="datetimeFigureOut">
              <a:rPr lang="en-US" smtClean="0"/>
              <a:t>4/5/2013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69C2F-0DDF-480F-A39C-8763E56070EA}" type="slidenum">
              <a:rPr lang="en-US" smtClean="0"/>
              <a:t>‹#›</a:t>
            </a:fld>
            <a:endParaRPr lang="en-US"/>
          </a:p>
        </p:txBody>
      </p:sp>
    </p:spTree>
    <p:extLst>
      <p:ext uri="{BB962C8B-B14F-4D97-AF65-F5344CB8AC3E}">
        <p14:creationId xmlns:p14="http://schemas.microsoft.com/office/powerpoint/2010/main" val="2007430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7A830E-4F92-40A3-ACCD-DF6790159EC7}" type="datetimeFigureOut">
              <a:rPr lang="en-US" smtClean="0"/>
              <a:t>4/5/2013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69C2F-0DDF-480F-A39C-8763E56070EA}" type="slidenum">
              <a:rPr lang="en-US" smtClean="0"/>
              <a:t>‹#›</a:t>
            </a:fld>
            <a:endParaRPr lang="en-US"/>
          </a:p>
        </p:txBody>
      </p:sp>
    </p:spTree>
    <p:extLst>
      <p:ext uri="{BB962C8B-B14F-4D97-AF65-F5344CB8AC3E}">
        <p14:creationId xmlns:p14="http://schemas.microsoft.com/office/powerpoint/2010/main" val="3243759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7A830E-4F92-40A3-ACCD-DF6790159EC7}" type="datetimeFigureOut">
              <a:rPr lang="en-US" smtClean="0"/>
              <a:t>4/5/2013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69C2F-0DDF-480F-A39C-8763E56070EA}" type="slidenum">
              <a:rPr lang="en-US" smtClean="0"/>
              <a:t>‹#›</a:t>
            </a:fld>
            <a:endParaRPr lang="en-US"/>
          </a:p>
        </p:txBody>
      </p:sp>
    </p:spTree>
    <p:extLst>
      <p:ext uri="{BB962C8B-B14F-4D97-AF65-F5344CB8AC3E}">
        <p14:creationId xmlns:p14="http://schemas.microsoft.com/office/powerpoint/2010/main" val="2199408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7A830E-4F92-40A3-ACCD-DF6790159EC7}" type="datetimeFigureOut">
              <a:rPr lang="en-US" smtClean="0"/>
              <a:t>4/5/2013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69C2F-0DDF-480F-A39C-8763E56070EA}" type="slidenum">
              <a:rPr lang="en-US" smtClean="0"/>
              <a:t>‹#›</a:t>
            </a:fld>
            <a:endParaRPr lang="en-US"/>
          </a:p>
        </p:txBody>
      </p:sp>
    </p:spTree>
    <p:extLst>
      <p:ext uri="{BB962C8B-B14F-4D97-AF65-F5344CB8AC3E}">
        <p14:creationId xmlns:p14="http://schemas.microsoft.com/office/powerpoint/2010/main" val="1033697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7A830E-4F92-40A3-ACCD-DF6790159EC7}" type="datetimeFigureOut">
              <a:rPr lang="en-US" smtClean="0"/>
              <a:t>4/5/2013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969C2F-0DDF-480F-A39C-8763E56070EA}" type="slidenum">
              <a:rPr lang="en-US" smtClean="0"/>
              <a:t>‹#›</a:t>
            </a:fld>
            <a:endParaRPr lang="en-US"/>
          </a:p>
        </p:txBody>
      </p:sp>
    </p:spTree>
    <p:extLst>
      <p:ext uri="{BB962C8B-B14F-4D97-AF65-F5344CB8AC3E}">
        <p14:creationId xmlns:p14="http://schemas.microsoft.com/office/powerpoint/2010/main" val="2398128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7A830E-4F92-40A3-ACCD-DF6790159EC7}" type="datetimeFigureOut">
              <a:rPr lang="en-US" smtClean="0"/>
              <a:t>4/5/2013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969C2F-0DDF-480F-A39C-8763E56070EA}" type="slidenum">
              <a:rPr lang="en-US" smtClean="0"/>
              <a:t>‹#›</a:t>
            </a:fld>
            <a:endParaRPr lang="en-US"/>
          </a:p>
        </p:txBody>
      </p:sp>
    </p:spTree>
    <p:extLst>
      <p:ext uri="{BB962C8B-B14F-4D97-AF65-F5344CB8AC3E}">
        <p14:creationId xmlns:p14="http://schemas.microsoft.com/office/powerpoint/2010/main" val="1904040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7A830E-4F92-40A3-ACCD-DF6790159EC7}" type="datetimeFigureOut">
              <a:rPr lang="en-US" smtClean="0"/>
              <a:t>4/5/2013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969C2F-0DDF-480F-A39C-8763E56070EA}" type="slidenum">
              <a:rPr lang="en-US" smtClean="0"/>
              <a:t>‹#›</a:t>
            </a:fld>
            <a:endParaRPr lang="en-US"/>
          </a:p>
        </p:txBody>
      </p:sp>
    </p:spTree>
    <p:extLst>
      <p:ext uri="{BB962C8B-B14F-4D97-AF65-F5344CB8AC3E}">
        <p14:creationId xmlns:p14="http://schemas.microsoft.com/office/powerpoint/2010/main" val="3140910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7A830E-4F92-40A3-ACCD-DF6790159EC7}" type="datetimeFigureOut">
              <a:rPr lang="en-US" smtClean="0"/>
              <a:t>4/5/2013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69C2F-0DDF-480F-A39C-8763E56070EA}" type="slidenum">
              <a:rPr lang="en-US" smtClean="0"/>
              <a:t>‹#›</a:t>
            </a:fld>
            <a:endParaRPr lang="en-US"/>
          </a:p>
        </p:txBody>
      </p:sp>
    </p:spTree>
    <p:extLst>
      <p:ext uri="{BB962C8B-B14F-4D97-AF65-F5344CB8AC3E}">
        <p14:creationId xmlns:p14="http://schemas.microsoft.com/office/powerpoint/2010/main" val="1437436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7A830E-4F92-40A3-ACCD-DF6790159EC7}" type="datetimeFigureOut">
              <a:rPr lang="en-US" smtClean="0"/>
              <a:t>4/5/2013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69C2F-0DDF-480F-A39C-8763E56070EA}" type="slidenum">
              <a:rPr lang="en-US" smtClean="0"/>
              <a:t>‹#›</a:t>
            </a:fld>
            <a:endParaRPr lang="en-US"/>
          </a:p>
        </p:txBody>
      </p:sp>
    </p:spTree>
    <p:extLst>
      <p:ext uri="{BB962C8B-B14F-4D97-AF65-F5344CB8AC3E}">
        <p14:creationId xmlns:p14="http://schemas.microsoft.com/office/powerpoint/2010/main" val="4045312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7A830E-4F92-40A3-ACCD-DF6790159EC7}" type="datetimeFigureOut">
              <a:rPr lang="en-US" smtClean="0"/>
              <a:t>4/5/2013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69C2F-0DDF-480F-A39C-8763E56070EA}" type="slidenum">
              <a:rPr lang="en-US" smtClean="0"/>
              <a:t>‹#›</a:t>
            </a:fld>
            <a:endParaRPr lang="en-US"/>
          </a:p>
        </p:txBody>
      </p:sp>
    </p:spTree>
    <p:extLst>
      <p:ext uri="{BB962C8B-B14F-4D97-AF65-F5344CB8AC3E}">
        <p14:creationId xmlns:p14="http://schemas.microsoft.com/office/powerpoint/2010/main" val="195266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upload.wikimedia.org/wikipedia/commons/7/7c/W87_MX_Missile_schematic.jp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Nixon and Foreign Policy</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59209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8229600" cy="5867400"/>
          </a:xfrm>
        </p:spPr>
        <p:txBody>
          <a:bodyPr>
            <a:normAutofit fontScale="92500" lnSpcReduction="20000"/>
          </a:bodyPr>
          <a:lstStyle/>
          <a:p>
            <a:pPr marL="0" indent="0">
              <a:buNone/>
            </a:pPr>
            <a:r>
              <a:rPr lang="en-US" dirty="0" smtClean="0"/>
              <a:t>B. Iran Hostage Crisis (1979)</a:t>
            </a:r>
          </a:p>
          <a:p>
            <a:pPr marL="0" indent="0">
              <a:buNone/>
            </a:pPr>
            <a:r>
              <a:rPr lang="en-US" dirty="0" smtClean="0"/>
              <a:t>      1. Islamic revolution in Iran</a:t>
            </a:r>
          </a:p>
          <a:p>
            <a:pPr marL="0" indent="0">
              <a:buNone/>
            </a:pPr>
            <a:r>
              <a:rPr lang="en-US" dirty="0"/>
              <a:t> </a:t>
            </a:r>
            <a:r>
              <a:rPr lang="en-US" dirty="0" smtClean="0"/>
              <a:t>     2. College students overrun, capture US </a:t>
            </a:r>
          </a:p>
          <a:p>
            <a:pPr marL="0" indent="0">
              <a:buNone/>
            </a:pPr>
            <a:r>
              <a:rPr lang="en-US" dirty="0"/>
              <a:t> </a:t>
            </a:r>
            <a:r>
              <a:rPr lang="en-US" dirty="0" smtClean="0"/>
              <a:t>         Embassy in Tehran, holding 52 people </a:t>
            </a:r>
          </a:p>
          <a:p>
            <a:pPr marL="0" indent="0">
              <a:buNone/>
            </a:pPr>
            <a:r>
              <a:rPr lang="en-US" dirty="0"/>
              <a:t> </a:t>
            </a:r>
            <a:r>
              <a:rPr lang="en-US" dirty="0" smtClean="0"/>
              <a:t>         hostage</a:t>
            </a:r>
          </a:p>
          <a:p>
            <a:pPr marL="0" indent="0">
              <a:buNone/>
            </a:pPr>
            <a:r>
              <a:rPr lang="en-US" dirty="0"/>
              <a:t> </a:t>
            </a:r>
            <a:r>
              <a:rPr lang="en-US" dirty="0" smtClean="0"/>
              <a:t>     3. demand return of the Shah in exchange for </a:t>
            </a:r>
          </a:p>
          <a:p>
            <a:pPr marL="0" indent="0">
              <a:buNone/>
            </a:pPr>
            <a:r>
              <a:rPr lang="en-US" dirty="0"/>
              <a:t> </a:t>
            </a:r>
            <a:r>
              <a:rPr lang="en-US" dirty="0" smtClean="0"/>
              <a:t>         releasing hostages</a:t>
            </a:r>
          </a:p>
          <a:p>
            <a:pPr marL="0" indent="0">
              <a:buNone/>
            </a:pPr>
            <a:r>
              <a:rPr lang="en-US" dirty="0"/>
              <a:t> </a:t>
            </a:r>
            <a:r>
              <a:rPr lang="en-US" dirty="0" smtClean="0"/>
              <a:t>         a. Shah: former Iranian leader, in US for cancer </a:t>
            </a:r>
          </a:p>
          <a:p>
            <a:pPr marL="0" indent="0">
              <a:buNone/>
            </a:pPr>
            <a:r>
              <a:rPr lang="en-US" dirty="0"/>
              <a:t> </a:t>
            </a:r>
            <a:r>
              <a:rPr lang="en-US" dirty="0" smtClean="0"/>
              <a:t>              treatment as well as protection.</a:t>
            </a:r>
          </a:p>
          <a:p>
            <a:pPr marL="0" indent="0">
              <a:buNone/>
            </a:pPr>
            <a:r>
              <a:rPr lang="en-US" dirty="0" smtClean="0"/>
              <a:t>     4. Hostages released in Jan. 1981, days after   </a:t>
            </a:r>
          </a:p>
          <a:p>
            <a:pPr marL="0" indent="0">
              <a:buNone/>
            </a:pPr>
            <a:r>
              <a:rPr lang="en-US" dirty="0"/>
              <a:t> </a:t>
            </a:r>
            <a:r>
              <a:rPr lang="en-US" dirty="0" smtClean="0"/>
              <a:t>        Reagan becomes President.</a:t>
            </a:r>
          </a:p>
          <a:p>
            <a:pPr marL="0" indent="0">
              <a:buNone/>
            </a:pPr>
            <a:r>
              <a:rPr lang="en-US" dirty="0"/>
              <a:t> </a:t>
            </a:r>
            <a:r>
              <a:rPr lang="en-US" dirty="0" smtClean="0"/>
              <a:t>         </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375" r="29375"/>
          <a:stretch/>
        </p:blipFill>
        <p:spPr bwMode="auto">
          <a:xfrm>
            <a:off x="7338447" y="152400"/>
            <a:ext cx="1500753" cy="226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724400"/>
            <a:ext cx="320623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51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Energy Crisis</a:t>
            </a:r>
            <a:endParaRPr lang="en-US" dirty="0"/>
          </a:p>
        </p:txBody>
      </p:sp>
      <p:sp>
        <p:nvSpPr>
          <p:cNvPr id="3" name="Content Placeholder 2"/>
          <p:cNvSpPr>
            <a:spLocks noGrp="1"/>
          </p:cNvSpPr>
          <p:nvPr>
            <p:ph idx="1"/>
          </p:nvPr>
        </p:nvSpPr>
        <p:spPr/>
        <p:txBody>
          <a:bodyPr/>
          <a:lstStyle/>
          <a:p>
            <a:pPr marL="514350" indent="-514350">
              <a:buAutoNum type="alphaUcPeriod"/>
            </a:pPr>
            <a:r>
              <a:rPr lang="en-US" dirty="0" smtClean="0"/>
              <a:t>OPEC had raised prices since 1960s.</a:t>
            </a:r>
          </a:p>
          <a:p>
            <a:pPr marL="914400" lvl="1" indent="-514350">
              <a:buAutoNum type="arabicPeriod"/>
            </a:pPr>
            <a:r>
              <a:rPr lang="en-US" dirty="0" smtClean="0"/>
              <a:t>Price quadrupled in 1974</a:t>
            </a:r>
          </a:p>
          <a:p>
            <a:pPr marL="0" indent="0">
              <a:buNone/>
            </a:pPr>
            <a:r>
              <a:rPr lang="en-US" dirty="0" smtClean="0"/>
              <a:t>B. Led to gas shortage and long lines</a:t>
            </a:r>
          </a:p>
          <a:p>
            <a:pPr marL="0" indent="0">
              <a:buNone/>
            </a:pPr>
            <a:r>
              <a:rPr lang="en-US" dirty="0" smtClean="0"/>
              <a:t>C. Carter encouraged Americans to cut oil </a:t>
            </a:r>
          </a:p>
          <a:p>
            <a:pPr marL="0" indent="0">
              <a:buNone/>
            </a:pPr>
            <a:r>
              <a:rPr lang="en-US" dirty="0"/>
              <a:t> </a:t>
            </a:r>
            <a:r>
              <a:rPr lang="en-US" dirty="0" smtClean="0"/>
              <a:t>    consumption. </a:t>
            </a:r>
          </a:p>
          <a:p>
            <a:pPr marL="0" indent="0">
              <a:buNone/>
            </a:pPr>
            <a:endParaRPr lang="en-US"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15" y="19373"/>
            <a:ext cx="2790825"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567237"/>
            <a:ext cx="3380423" cy="229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4038600"/>
            <a:ext cx="4236803"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0111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1501775"/>
            <a:ext cx="8686800" cy="1470025"/>
          </a:xfrm>
        </p:spPr>
        <p:txBody>
          <a:bodyPr>
            <a:noAutofit/>
          </a:bodyPr>
          <a:lstStyle/>
          <a:p>
            <a:r>
              <a:rPr lang="en-US" sz="5500" dirty="0" smtClean="0"/>
              <a:t>Reagan and End of Cold War</a:t>
            </a:r>
            <a:endParaRPr lang="en-US" sz="5500" dirty="0"/>
          </a:p>
        </p:txBody>
      </p:sp>
      <p:sp>
        <p:nvSpPr>
          <p:cNvPr id="5" name="Subtitle 4"/>
          <p:cNvSpPr>
            <a:spLocks noGrp="1"/>
          </p:cNvSpPr>
          <p:nvPr>
            <p:ph type="subTitle" idx="1"/>
          </p:nvPr>
        </p:nvSpPr>
        <p:spPr>
          <a:xfrm>
            <a:off x="1371600" y="2819400"/>
            <a:ext cx="6400800" cy="1752600"/>
          </a:xfrm>
        </p:spPr>
        <p:txBody>
          <a:bodyPr/>
          <a:lstStyle/>
          <a:p>
            <a:r>
              <a:rPr lang="en-US" dirty="0" smtClean="0">
                <a:solidFill>
                  <a:schemeClr val="tx1"/>
                </a:solidFill>
              </a:rPr>
              <a:t>Plus George Bush Sr. years</a:t>
            </a:r>
            <a:endParaRPr lang="en-US" dirty="0">
              <a:solidFill>
                <a:schemeClr val="tx1"/>
              </a:solidFill>
            </a:endParaRPr>
          </a:p>
        </p:txBody>
      </p:sp>
    </p:spTree>
    <p:extLst>
      <p:ext uri="{BB962C8B-B14F-4D97-AF65-F5344CB8AC3E}">
        <p14:creationId xmlns:p14="http://schemas.microsoft.com/office/powerpoint/2010/main" val="257553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I. Strategic Defense Initiative (SDI)</a:t>
            </a:r>
            <a:endParaRPr lang="en-US" dirty="0"/>
          </a:p>
        </p:txBody>
      </p:sp>
      <p:sp>
        <p:nvSpPr>
          <p:cNvPr id="3" name="Content Placeholder 2"/>
          <p:cNvSpPr>
            <a:spLocks noGrp="1"/>
          </p:cNvSpPr>
          <p:nvPr>
            <p:ph idx="1"/>
          </p:nvPr>
        </p:nvSpPr>
        <p:spPr>
          <a:xfrm>
            <a:off x="457200" y="990600"/>
            <a:ext cx="8229600" cy="4525963"/>
          </a:xfrm>
        </p:spPr>
        <p:txBody>
          <a:bodyPr/>
          <a:lstStyle/>
          <a:p>
            <a:pPr marL="514350" indent="-514350">
              <a:buAutoNum type="alphaUcPeriod"/>
            </a:pPr>
            <a:r>
              <a:rPr lang="en-US" dirty="0" smtClean="0"/>
              <a:t>More commonly known as “Star Wars”</a:t>
            </a:r>
          </a:p>
          <a:p>
            <a:pPr marL="514350" indent="-514350">
              <a:buAutoNum type="alphaUcPeriod"/>
            </a:pPr>
            <a:r>
              <a:rPr lang="en-US" dirty="0" smtClean="0"/>
              <a:t>Space-based missile defense system (would have cost TRILLIONS)</a:t>
            </a:r>
          </a:p>
          <a:p>
            <a:pPr marL="514350" indent="-514350">
              <a:buAutoNum type="alphaUcPeriod"/>
            </a:pPr>
            <a:r>
              <a:rPr lang="en-US" dirty="0" smtClean="0"/>
              <a:t>Never materialized, but got Soviets panicked, so they started spending money like crazy.</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0"/>
            <a:ext cx="394716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4" descr="https://encrypted-tbn3.gstatic.com/images?q=tbn:ANd9GcRp-0wz5FhHjSwOs4xJ4XXtZrSTFHgnln6e7FkVEZ8tfA_BsmXc4g"/>
          <p:cNvSpPr>
            <a:spLocks noChangeAspect="1" noChangeArrowheads="1"/>
          </p:cNvSpPr>
          <p:nvPr/>
        </p:nvSpPr>
        <p:spPr bwMode="auto">
          <a:xfrm>
            <a:off x="0" y="-890588"/>
            <a:ext cx="2457450" cy="1857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b="13170"/>
          <a:stretch/>
        </p:blipFill>
        <p:spPr bwMode="auto">
          <a:xfrm>
            <a:off x="4572000" y="3810000"/>
            <a:ext cx="4572000" cy="3000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36188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1000"/>
            <a:ext cx="878422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2983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32"/>
            <a:ext cx="8229600" cy="1143000"/>
          </a:xfrm>
        </p:spPr>
        <p:txBody>
          <a:bodyPr/>
          <a:lstStyle/>
          <a:p>
            <a:r>
              <a:rPr lang="en-US" dirty="0" smtClean="0"/>
              <a:t>II. Cold War Ends</a:t>
            </a:r>
            <a:endParaRPr lang="en-US" dirty="0"/>
          </a:p>
        </p:txBody>
      </p:sp>
      <p:sp>
        <p:nvSpPr>
          <p:cNvPr id="3" name="Content Placeholder 2"/>
          <p:cNvSpPr>
            <a:spLocks noGrp="1"/>
          </p:cNvSpPr>
          <p:nvPr>
            <p:ph idx="1"/>
          </p:nvPr>
        </p:nvSpPr>
        <p:spPr>
          <a:xfrm>
            <a:off x="7749" y="990600"/>
            <a:ext cx="8229600" cy="4525963"/>
          </a:xfrm>
        </p:spPr>
        <p:txBody>
          <a:bodyPr/>
          <a:lstStyle/>
          <a:p>
            <a:pPr marL="0" indent="0">
              <a:buNone/>
            </a:pPr>
            <a:r>
              <a:rPr lang="en-US" dirty="0" smtClean="0"/>
              <a:t>A. Glasnost and Perestroika </a:t>
            </a:r>
            <a:r>
              <a:rPr lang="en-US" dirty="0" smtClean="0">
                <a:sym typeface="Wingdings" pitchFamily="2" charset="2"/>
              </a:rPr>
              <a:t> democratic ideals  </a:t>
            </a:r>
          </a:p>
          <a:p>
            <a:pPr marL="0" indent="0">
              <a:buNone/>
            </a:pPr>
            <a:r>
              <a:rPr lang="en-US" dirty="0">
                <a:sym typeface="Wingdings" pitchFamily="2" charset="2"/>
              </a:rPr>
              <a:t> </a:t>
            </a:r>
            <a:r>
              <a:rPr lang="en-US" dirty="0" smtClean="0">
                <a:sym typeface="Wingdings" pitchFamily="2" charset="2"/>
              </a:rPr>
              <a:t>    that led to communism collapsing in USSR</a:t>
            </a:r>
          </a:p>
          <a:p>
            <a:pPr marL="0" indent="0">
              <a:spcBef>
                <a:spcPts val="0"/>
              </a:spcBef>
              <a:buNone/>
            </a:pPr>
            <a:r>
              <a:rPr lang="en-US" dirty="0" smtClean="0">
                <a:sym typeface="Wingdings" pitchFamily="2" charset="2"/>
              </a:rPr>
              <a:t>B. Mikhail Gorbachev: Soviet leader who </a:t>
            </a:r>
          </a:p>
          <a:p>
            <a:pPr marL="0" indent="0">
              <a:spcBef>
                <a:spcPts val="0"/>
              </a:spcBef>
              <a:buNone/>
            </a:pPr>
            <a:r>
              <a:rPr lang="en-US" dirty="0">
                <a:sym typeface="Wingdings" pitchFamily="2" charset="2"/>
              </a:rPr>
              <a:t> </a:t>
            </a:r>
            <a:r>
              <a:rPr lang="en-US" dirty="0" smtClean="0">
                <a:sym typeface="Wingdings" pitchFamily="2" charset="2"/>
              </a:rPr>
              <a:t>   oversaw breakup of USSR.</a:t>
            </a:r>
          </a:p>
          <a:p>
            <a:pPr marL="0" indent="0">
              <a:spcBef>
                <a:spcPts val="0"/>
              </a:spcBef>
              <a:buNone/>
            </a:pPr>
            <a:r>
              <a:rPr lang="en-US" dirty="0" smtClean="0">
                <a:sym typeface="Wingdings" pitchFamily="2" charset="2"/>
              </a:rPr>
              <a:t>C. Why? Economy was terrible</a:t>
            </a:r>
          </a:p>
          <a:p>
            <a:pPr marL="0" indent="0">
              <a:spcBef>
                <a:spcPts val="0"/>
              </a:spcBef>
              <a:buNone/>
            </a:pPr>
            <a:r>
              <a:rPr lang="en-US" dirty="0">
                <a:sym typeface="Wingdings" pitchFamily="2" charset="2"/>
              </a:rPr>
              <a:t> </a:t>
            </a:r>
            <a:r>
              <a:rPr lang="en-US" dirty="0" smtClean="0">
                <a:sym typeface="Wingdings" pitchFamily="2" charset="2"/>
              </a:rPr>
              <a:t>     1. Defense spending too much</a:t>
            </a:r>
          </a:p>
          <a:p>
            <a:pPr marL="0" indent="0">
              <a:spcBef>
                <a:spcPts val="0"/>
              </a:spcBef>
              <a:buNone/>
            </a:pPr>
            <a:r>
              <a:rPr lang="en-US" dirty="0">
                <a:sym typeface="Wingdings" pitchFamily="2" charset="2"/>
              </a:rPr>
              <a:t> </a:t>
            </a:r>
            <a:r>
              <a:rPr lang="en-US" dirty="0" smtClean="0">
                <a:sym typeface="Wingdings" pitchFamily="2" charset="2"/>
              </a:rPr>
              <a:t>     2. Too costly to support satellite nations</a:t>
            </a:r>
          </a:p>
          <a:p>
            <a:pPr marL="0" indent="0">
              <a:spcBef>
                <a:spcPts val="0"/>
              </a:spcBef>
              <a:buNone/>
            </a:pPr>
            <a:r>
              <a:rPr lang="en-US" dirty="0">
                <a:sym typeface="Wingdings" pitchFamily="2" charset="2"/>
              </a:rPr>
              <a:t> </a:t>
            </a:r>
            <a:r>
              <a:rPr lang="en-US" dirty="0" smtClean="0">
                <a:sym typeface="Wingdings" pitchFamily="2" charset="2"/>
              </a:rPr>
              <a:t>     3. Communist economy just can’t grow</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590800"/>
            <a:ext cx="1600200" cy="2351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1679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8907651" cy="4525963"/>
          </a:xfrm>
        </p:spPr>
        <p:txBody>
          <a:bodyPr>
            <a:normAutofit/>
          </a:bodyPr>
          <a:lstStyle/>
          <a:p>
            <a:pPr marL="514350" indent="-514350">
              <a:buAutoNum type="alphaUcPeriod"/>
            </a:pPr>
            <a:r>
              <a:rPr lang="en-US" dirty="0" smtClean="0"/>
              <a:t>1988: </a:t>
            </a:r>
            <a:r>
              <a:rPr lang="en-US" dirty="0" err="1" smtClean="0"/>
              <a:t>Gorbechev</a:t>
            </a:r>
            <a:r>
              <a:rPr lang="en-US" dirty="0" smtClean="0"/>
              <a:t> tells satellites to go on their </a:t>
            </a:r>
          </a:p>
          <a:p>
            <a:pPr marL="0" indent="0">
              <a:buNone/>
            </a:pPr>
            <a:r>
              <a:rPr lang="en-US" dirty="0" smtClean="0"/>
              <a:t>      own, pursue democracy</a:t>
            </a:r>
          </a:p>
          <a:p>
            <a:pPr marL="0" indent="0">
              <a:buNone/>
            </a:pPr>
            <a:r>
              <a:rPr lang="en-US" dirty="0">
                <a:sym typeface="Wingdings" pitchFamily="2" charset="2"/>
              </a:rPr>
              <a:t> </a:t>
            </a:r>
            <a:r>
              <a:rPr lang="en-US" dirty="0" smtClean="0">
                <a:sym typeface="Wingdings" pitchFamily="2" charset="2"/>
              </a:rPr>
              <a:t>         1. withdrew USSR troops, allowed non-commie </a:t>
            </a:r>
          </a:p>
          <a:p>
            <a:pPr marL="0" indent="0">
              <a:buNone/>
            </a:pPr>
            <a:r>
              <a:rPr lang="en-US" dirty="0">
                <a:sym typeface="Wingdings" pitchFamily="2" charset="2"/>
              </a:rPr>
              <a:t> </a:t>
            </a:r>
            <a:r>
              <a:rPr lang="en-US" dirty="0" smtClean="0">
                <a:sym typeface="Wingdings" pitchFamily="2" charset="2"/>
              </a:rPr>
              <a:t>              political parties to form</a:t>
            </a:r>
          </a:p>
          <a:p>
            <a:pPr marL="0" indent="0">
              <a:spcBef>
                <a:spcPts val="0"/>
              </a:spcBef>
              <a:buNone/>
            </a:pPr>
            <a:r>
              <a:rPr lang="en-US" dirty="0" smtClean="0">
                <a:sym typeface="Wingdings" pitchFamily="2" charset="2"/>
              </a:rPr>
              <a:t>B. Oct/Nov. 1989: East Germany goes democratic</a:t>
            </a:r>
          </a:p>
          <a:p>
            <a:pPr marL="0" indent="0">
              <a:spcBef>
                <a:spcPts val="0"/>
              </a:spcBef>
              <a:buNone/>
            </a:pPr>
            <a:r>
              <a:rPr lang="en-US" dirty="0">
                <a:sym typeface="Wingdings" pitchFamily="2" charset="2"/>
              </a:rPr>
              <a:t> </a:t>
            </a:r>
            <a:r>
              <a:rPr lang="en-US" dirty="0" smtClean="0">
                <a:sym typeface="Wingdings" pitchFamily="2" charset="2"/>
              </a:rPr>
              <a:t>         1. Nov. 9, Berlin Wall gates opened, wall begins            </a:t>
            </a:r>
          </a:p>
          <a:p>
            <a:pPr marL="0" indent="0">
              <a:spcBef>
                <a:spcPts val="0"/>
              </a:spcBef>
              <a:buNone/>
            </a:pPr>
            <a:r>
              <a:rPr lang="en-US" dirty="0">
                <a:sym typeface="Wingdings" pitchFamily="2" charset="2"/>
              </a:rPr>
              <a:t> </a:t>
            </a:r>
            <a:r>
              <a:rPr lang="en-US" dirty="0" smtClean="0">
                <a:sym typeface="Wingdings" pitchFamily="2" charset="2"/>
              </a:rPr>
              <a:t>              to be torn down.</a:t>
            </a:r>
          </a:p>
          <a:p>
            <a:pPr marL="0" indent="0">
              <a:spcBef>
                <a:spcPts val="0"/>
              </a:spcBef>
              <a:buNone/>
            </a:pPr>
            <a:r>
              <a:rPr lang="en-US" dirty="0">
                <a:sym typeface="Wingdings" pitchFamily="2" charset="2"/>
              </a:rPr>
              <a:t> </a:t>
            </a:r>
            <a:r>
              <a:rPr lang="en-US" dirty="0" smtClean="0">
                <a:sym typeface="Wingdings" pitchFamily="2" charset="2"/>
              </a:rPr>
              <a:t>         2. Oct., 1990: Germany reunites as 1 country</a:t>
            </a:r>
          </a:p>
        </p:txBody>
      </p:sp>
      <p:sp>
        <p:nvSpPr>
          <p:cNvPr id="4" name="Title 3"/>
          <p:cNvSpPr>
            <a:spLocks noGrp="1"/>
          </p:cNvSpPr>
          <p:nvPr>
            <p:ph type="title"/>
          </p:nvPr>
        </p:nvSpPr>
        <p:spPr>
          <a:xfrm>
            <a:off x="457200" y="-228600"/>
            <a:ext cx="8229600" cy="1143000"/>
          </a:xfrm>
        </p:spPr>
        <p:txBody>
          <a:bodyPr/>
          <a:lstStyle/>
          <a:p>
            <a:r>
              <a:rPr lang="en-US" dirty="0" smtClean="0"/>
              <a:t>II. Satellite Nations Cast off</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5975" y="4953000"/>
            <a:ext cx="264795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68870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43815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145187"/>
            <a:ext cx="3619500"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0463" y="3181350"/>
            <a:ext cx="4954937" cy="3297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29905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III. Break-up of Soviet Union </a:t>
            </a:r>
            <a:endParaRPr lang="en-US" dirty="0"/>
          </a:p>
        </p:txBody>
      </p:sp>
      <p:sp>
        <p:nvSpPr>
          <p:cNvPr id="3" name="Content Placeholder 2"/>
          <p:cNvSpPr>
            <a:spLocks noGrp="1"/>
          </p:cNvSpPr>
          <p:nvPr>
            <p:ph idx="1"/>
          </p:nvPr>
        </p:nvSpPr>
        <p:spPr>
          <a:xfrm>
            <a:off x="457200" y="762000"/>
            <a:ext cx="8229600" cy="4525963"/>
          </a:xfrm>
        </p:spPr>
        <p:txBody>
          <a:bodyPr/>
          <a:lstStyle/>
          <a:p>
            <a:pPr marL="0" indent="0">
              <a:buNone/>
            </a:pPr>
            <a:r>
              <a:rPr lang="en-US" dirty="0" smtClean="0"/>
              <a:t>A. Dec. 1991 </a:t>
            </a:r>
            <a:r>
              <a:rPr lang="en-US" dirty="0" smtClean="0">
                <a:sym typeface="Wingdings" pitchFamily="2" charset="2"/>
              </a:rPr>
              <a:t> 14 Soviet states declare independence.</a:t>
            </a:r>
            <a:endParaRPr lang="en-US"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1828800"/>
            <a:ext cx="6481429" cy="4950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5198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Latin American Relations</a:t>
            </a:r>
            <a:endParaRPr lang="en-US" dirty="0"/>
          </a:p>
        </p:txBody>
      </p:sp>
      <p:sp>
        <p:nvSpPr>
          <p:cNvPr id="3" name="Content Placeholder 2"/>
          <p:cNvSpPr>
            <a:spLocks noGrp="1"/>
          </p:cNvSpPr>
          <p:nvPr>
            <p:ph idx="1"/>
          </p:nvPr>
        </p:nvSpPr>
        <p:spPr>
          <a:xfrm>
            <a:off x="457200" y="1371600"/>
            <a:ext cx="8534400" cy="4525963"/>
          </a:xfrm>
        </p:spPr>
        <p:txBody>
          <a:bodyPr/>
          <a:lstStyle/>
          <a:p>
            <a:pPr marL="514350" indent="-514350">
              <a:buAutoNum type="alphaUcPeriod"/>
            </a:pPr>
            <a:r>
              <a:rPr lang="en-US" dirty="0" smtClean="0"/>
              <a:t>Still fighting communism b/c of Cuban influence.</a:t>
            </a:r>
          </a:p>
          <a:p>
            <a:pPr marL="0" indent="0">
              <a:buNone/>
            </a:pPr>
            <a:r>
              <a:rPr lang="en-US" dirty="0" smtClean="0"/>
              <a:t>          1. Nicaragua</a:t>
            </a:r>
          </a:p>
          <a:p>
            <a:pPr marL="0" indent="0">
              <a:buNone/>
            </a:pPr>
            <a:r>
              <a:rPr lang="en-US" dirty="0"/>
              <a:t> </a:t>
            </a:r>
            <a:r>
              <a:rPr lang="en-US" dirty="0" smtClean="0"/>
              <a:t>         2. Grenada</a:t>
            </a:r>
          </a:p>
          <a:p>
            <a:pPr marL="0" indent="0">
              <a:buNone/>
            </a:pPr>
            <a:r>
              <a:rPr lang="en-US" dirty="0" smtClean="0"/>
              <a:t>B. Took out Noriega in Panama</a:t>
            </a:r>
          </a:p>
          <a:p>
            <a:pPr marL="0" indent="0">
              <a:buNone/>
            </a:pPr>
            <a:r>
              <a:rPr lang="en-US" dirty="0"/>
              <a:t> </a:t>
            </a:r>
            <a:r>
              <a:rPr lang="en-US" dirty="0" smtClean="0"/>
              <a:t>         1. Drug lord, part of Reagan’s War on Drugs</a:t>
            </a:r>
            <a:endParaRPr lang="en-US" dirty="0"/>
          </a:p>
        </p:txBody>
      </p:sp>
    </p:spTree>
    <p:extLst>
      <p:ext uri="{BB962C8B-B14F-4D97-AF65-F5344CB8AC3E}">
        <p14:creationId xmlns:p14="http://schemas.microsoft.com/office/powerpoint/2010/main" val="393837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 New World</a:t>
            </a:r>
            <a:endParaRPr lang="en-US" dirty="0"/>
          </a:p>
        </p:txBody>
      </p:sp>
      <p:sp>
        <p:nvSpPr>
          <p:cNvPr id="3" name="Content Placeholder 2"/>
          <p:cNvSpPr>
            <a:spLocks noGrp="1"/>
          </p:cNvSpPr>
          <p:nvPr>
            <p:ph idx="1"/>
          </p:nvPr>
        </p:nvSpPr>
        <p:spPr>
          <a:xfrm>
            <a:off x="457200" y="1295400"/>
            <a:ext cx="8229600" cy="4525963"/>
          </a:xfrm>
        </p:spPr>
        <p:txBody>
          <a:bodyPr/>
          <a:lstStyle/>
          <a:p>
            <a:pPr marL="514350" indent="-514350">
              <a:buAutoNum type="alphaUcPeriod"/>
            </a:pPr>
            <a:r>
              <a:rPr lang="en-US" dirty="0" smtClean="0"/>
              <a:t>5 superpowers</a:t>
            </a:r>
          </a:p>
          <a:p>
            <a:pPr marL="914400" lvl="1" indent="-514350">
              <a:buFont typeface="+mj-lt"/>
              <a:buAutoNum type="arabicPeriod"/>
            </a:pPr>
            <a:r>
              <a:rPr lang="en-US" dirty="0" smtClean="0"/>
              <a:t>US, USSR, China, Japan, Euro Econ Community</a:t>
            </a:r>
          </a:p>
          <a:p>
            <a:pPr marL="514350" indent="-514350">
              <a:buFont typeface="+mj-lt"/>
              <a:buAutoNum type="alphaUcPeriod"/>
            </a:pPr>
            <a:r>
              <a:rPr lang="en-US" dirty="0" smtClean="0"/>
              <a:t>USSR &amp; China not getting along (’69)</a:t>
            </a:r>
          </a:p>
          <a:p>
            <a:pPr marL="514350" indent="-514350">
              <a:buFont typeface="+mj-lt"/>
              <a:buAutoNum type="alphaUcPeriod"/>
            </a:pPr>
            <a:r>
              <a:rPr lang="en-US" dirty="0" smtClean="0"/>
              <a:t>Realpolitik</a:t>
            </a:r>
          </a:p>
          <a:p>
            <a:pPr marL="914400" lvl="1" indent="-514350">
              <a:buFont typeface="+mj-lt"/>
              <a:buAutoNum type="arabicPeriod"/>
            </a:pPr>
            <a:r>
              <a:rPr lang="en-US" dirty="0" smtClean="0"/>
              <a:t>Alliance basis </a:t>
            </a:r>
            <a:r>
              <a:rPr lang="en-US" dirty="0" smtClean="0">
                <a:sym typeface="Wingdings" pitchFamily="2" charset="2"/>
              </a:rPr>
              <a:t> national interests</a:t>
            </a:r>
          </a:p>
          <a:p>
            <a:pPr marL="1314450" lvl="2" indent="-514350">
              <a:buFont typeface="+mj-lt"/>
              <a:buAutoNum type="alphaLcParenR"/>
            </a:pPr>
            <a:r>
              <a:rPr lang="en-US" dirty="0" smtClean="0">
                <a:sym typeface="Wingdings" pitchFamily="2" charset="2"/>
              </a:rPr>
              <a:t>Not world views/politics</a:t>
            </a:r>
          </a:p>
          <a:p>
            <a:pPr marL="1314450" lvl="2" indent="-514350">
              <a:buFont typeface="+mj-lt"/>
              <a:buAutoNum type="alphaLcParenR"/>
            </a:pPr>
            <a:r>
              <a:rPr lang="en-US" dirty="0" smtClean="0">
                <a:sym typeface="Wingdings" pitchFamily="2" charset="2"/>
              </a:rPr>
              <a:t>Friends if we benefit regardless of their views</a:t>
            </a:r>
            <a:endParaRPr lang="en-US" dirty="0"/>
          </a:p>
        </p:txBody>
      </p:sp>
    </p:spTree>
    <p:extLst>
      <p:ext uri="{BB962C8B-B14F-4D97-AF65-F5344CB8AC3E}">
        <p14:creationId xmlns:p14="http://schemas.microsoft.com/office/powerpoint/2010/main" val="25641805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V. Gulf War of 1991</a:t>
            </a:r>
            <a:endParaRPr lang="en-US" dirty="0"/>
          </a:p>
        </p:txBody>
      </p:sp>
      <p:sp>
        <p:nvSpPr>
          <p:cNvPr id="3" name="Content Placeholder 2"/>
          <p:cNvSpPr>
            <a:spLocks noGrp="1"/>
          </p:cNvSpPr>
          <p:nvPr>
            <p:ph idx="1"/>
          </p:nvPr>
        </p:nvSpPr>
        <p:spPr>
          <a:xfrm>
            <a:off x="457200" y="990600"/>
            <a:ext cx="8229600" cy="4525963"/>
          </a:xfrm>
        </p:spPr>
        <p:txBody>
          <a:bodyPr/>
          <a:lstStyle/>
          <a:p>
            <a:pPr marL="514350" indent="-514350">
              <a:buAutoNum type="alphaUcPeriod"/>
            </a:pPr>
            <a:r>
              <a:rPr lang="en-US" dirty="0" smtClean="0"/>
              <a:t>Iraq invaded neighboring Kuwait (oil-rich)</a:t>
            </a:r>
          </a:p>
          <a:p>
            <a:pPr marL="514350" indent="-514350">
              <a:buAutoNum type="alphaUcPeriod"/>
            </a:pPr>
            <a:r>
              <a:rPr lang="en-US" dirty="0" smtClean="0"/>
              <a:t>US goes in to free Kuwait</a:t>
            </a:r>
          </a:p>
          <a:p>
            <a:pPr marL="514350" indent="-514350">
              <a:buAutoNum type="alphaUcPeriod"/>
            </a:pPr>
            <a:r>
              <a:rPr lang="en-US" dirty="0" smtClean="0"/>
              <a:t>5 weeks of sustained bombing off Iraq forces</a:t>
            </a:r>
          </a:p>
          <a:p>
            <a:pPr marL="514350" indent="-514350">
              <a:buAutoNum type="alphaUcPeriod"/>
            </a:pPr>
            <a:r>
              <a:rPr lang="en-US" dirty="0" smtClean="0"/>
              <a:t>Ground war lasted 100 hours before Iraq pulls out.</a:t>
            </a:r>
          </a:p>
          <a:p>
            <a:pPr marL="0" indent="0">
              <a:buNone/>
            </a:pPr>
            <a:endParaRPr lang="en-US" dirty="0"/>
          </a:p>
          <a:p>
            <a:pPr marL="0" indent="0">
              <a:buNone/>
            </a:pPr>
            <a:r>
              <a:rPr lang="en-US" dirty="0" smtClean="0"/>
              <a:t>** Establishes our ongoing intervention in Middle East affairs, focusing on oil. </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9763" y="914400"/>
            <a:ext cx="5324475"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36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2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500" dirty="0" smtClean="0"/>
              <a:t>21</a:t>
            </a:r>
            <a:r>
              <a:rPr lang="en-US" sz="7500" baseline="30000" dirty="0" smtClean="0"/>
              <a:t>st</a:t>
            </a:r>
            <a:r>
              <a:rPr lang="en-US" sz="7500" dirty="0" smtClean="0"/>
              <a:t> Century Issues</a:t>
            </a:r>
            <a:endParaRPr lang="en-US" sz="7500" dirty="0"/>
          </a:p>
        </p:txBody>
      </p:sp>
      <p:sp>
        <p:nvSpPr>
          <p:cNvPr id="3" name="Subtitle 2"/>
          <p:cNvSpPr>
            <a:spLocks noGrp="1"/>
          </p:cNvSpPr>
          <p:nvPr>
            <p:ph type="subTitle" idx="1"/>
          </p:nvPr>
        </p:nvSpPr>
        <p:spPr>
          <a:xfrm>
            <a:off x="1066800" y="3581400"/>
            <a:ext cx="7239000" cy="1752600"/>
          </a:xfrm>
        </p:spPr>
        <p:txBody>
          <a:bodyPr>
            <a:normAutofit/>
          </a:bodyPr>
          <a:lstStyle/>
          <a:p>
            <a:r>
              <a:rPr lang="en-US" sz="4000" dirty="0" smtClean="0">
                <a:solidFill>
                  <a:schemeClr val="tx1"/>
                </a:solidFill>
              </a:rPr>
              <a:t>Terrorism, Trade and Immigration</a:t>
            </a:r>
            <a:endParaRPr lang="en-US" sz="4000" dirty="0">
              <a:solidFill>
                <a:schemeClr val="tx1"/>
              </a:solidFill>
            </a:endParaRPr>
          </a:p>
        </p:txBody>
      </p:sp>
    </p:spTree>
    <p:extLst>
      <p:ext uri="{BB962C8B-B14F-4D97-AF65-F5344CB8AC3E}">
        <p14:creationId xmlns:p14="http://schemas.microsoft.com/office/powerpoint/2010/main" val="8046768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I. The War on Terror</a:t>
            </a:r>
            <a:endParaRPr lang="en-US" dirty="0"/>
          </a:p>
        </p:txBody>
      </p:sp>
      <p:sp>
        <p:nvSpPr>
          <p:cNvPr id="3" name="Content Placeholder 2"/>
          <p:cNvSpPr>
            <a:spLocks noGrp="1"/>
          </p:cNvSpPr>
          <p:nvPr>
            <p:ph idx="1"/>
          </p:nvPr>
        </p:nvSpPr>
        <p:spPr>
          <a:xfrm>
            <a:off x="533400" y="685800"/>
            <a:ext cx="8229600" cy="4525963"/>
          </a:xfrm>
        </p:spPr>
        <p:txBody>
          <a:bodyPr/>
          <a:lstStyle/>
          <a:p>
            <a:pPr marL="514350" indent="-514350">
              <a:buAutoNum type="alphaUcPeriod"/>
            </a:pPr>
            <a:r>
              <a:rPr lang="en-US" dirty="0" smtClean="0"/>
              <a:t>Sept. 11 wasn’t first blow to America</a:t>
            </a:r>
          </a:p>
          <a:p>
            <a:pPr marL="914400" lvl="1" indent="-514350">
              <a:buAutoNum type="arabicPeriod"/>
            </a:pPr>
            <a:r>
              <a:rPr lang="en-US" dirty="0" smtClean="0"/>
              <a:t>1993: Car bomb in World Trade Center</a:t>
            </a:r>
          </a:p>
          <a:p>
            <a:pPr marL="914400" lvl="1" indent="-514350">
              <a:buAutoNum type="arabicPeriod"/>
            </a:pPr>
            <a:r>
              <a:rPr lang="en-US" dirty="0" smtClean="0"/>
              <a:t>1995: Oklahoma City bombing (168 dead)</a:t>
            </a:r>
          </a:p>
          <a:p>
            <a:pPr marL="800100" lvl="2" indent="0">
              <a:buNone/>
            </a:pPr>
            <a:r>
              <a:rPr lang="en-US" dirty="0" smtClean="0"/>
              <a:t>a. Timothy McVeigh, Gulf War Vet</a:t>
            </a: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047999"/>
            <a:ext cx="4267200" cy="370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15511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534400" cy="4525963"/>
          </a:xfrm>
        </p:spPr>
        <p:txBody>
          <a:bodyPr/>
          <a:lstStyle/>
          <a:p>
            <a:pPr marL="0" indent="0">
              <a:buNone/>
            </a:pPr>
            <a:r>
              <a:rPr lang="en-US" dirty="0" smtClean="0"/>
              <a:t>B. Sept. 11, 2001</a:t>
            </a:r>
          </a:p>
          <a:p>
            <a:pPr marL="0" indent="0">
              <a:buNone/>
            </a:pPr>
            <a:r>
              <a:rPr lang="en-US" dirty="0"/>
              <a:t> </a:t>
            </a:r>
            <a:r>
              <a:rPr lang="en-US" dirty="0" smtClean="0"/>
              <a:t>    1. WTC, Pentagon hit with planes.</a:t>
            </a:r>
          </a:p>
          <a:p>
            <a:pPr marL="0" indent="0">
              <a:buNone/>
            </a:pPr>
            <a:r>
              <a:rPr lang="en-US" dirty="0"/>
              <a:t> </a:t>
            </a:r>
            <a:r>
              <a:rPr lang="en-US" dirty="0" smtClean="0"/>
              <a:t>    2. Led to official “War on Terror” in Middle East</a:t>
            </a:r>
          </a:p>
          <a:p>
            <a:pPr marL="0" indent="0">
              <a:buNone/>
            </a:pPr>
            <a:r>
              <a:rPr lang="en-US" dirty="0"/>
              <a:t> </a:t>
            </a:r>
            <a:r>
              <a:rPr lang="en-US" dirty="0" smtClean="0"/>
              <a:t>        a. Afghanistan </a:t>
            </a:r>
            <a:r>
              <a:rPr lang="en-US" dirty="0" smtClean="0">
                <a:sym typeface="Wingdings" pitchFamily="2" charset="2"/>
              </a:rPr>
              <a:t> al-Qaeda &amp; Taliban</a:t>
            </a:r>
          </a:p>
          <a:p>
            <a:pPr marL="0" indent="0">
              <a:buNone/>
            </a:pPr>
            <a:r>
              <a:rPr lang="en-US" dirty="0">
                <a:sym typeface="Wingdings" pitchFamily="2" charset="2"/>
              </a:rPr>
              <a:t> </a:t>
            </a:r>
            <a:r>
              <a:rPr lang="en-US" dirty="0" smtClean="0">
                <a:sym typeface="Wingdings" pitchFamily="2" charset="2"/>
              </a:rPr>
              <a:t>        b. Iraq  Saddam Hussein and WMDs (?)</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276600"/>
            <a:ext cx="2819400" cy="3383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429000"/>
            <a:ext cx="4419600" cy="3310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98710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Trade and Globalization</a:t>
            </a:r>
            <a:endParaRPr lang="en-US" dirty="0"/>
          </a:p>
        </p:txBody>
      </p:sp>
      <p:sp>
        <p:nvSpPr>
          <p:cNvPr id="3" name="Content Placeholder 2"/>
          <p:cNvSpPr>
            <a:spLocks noGrp="1"/>
          </p:cNvSpPr>
          <p:nvPr>
            <p:ph idx="1"/>
          </p:nvPr>
        </p:nvSpPr>
        <p:spPr>
          <a:xfrm>
            <a:off x="228600" y="1600200"/>
            <a:ext cx="8915400" cy="4525963"/>
          </a:xfrm>
        </p:spPr>
        <p:txBody>
          <a:bodyPr/>
          <a:lstStyle/>
          <a:p>
            <a:pPr marL="514350" indent="-514350">
              <a:buAutoNum type="alphaUcPeriod"/>
            </a:pPr>
            <a:r>
              <a:rPr lang="en-US" dirty="0" smtClean="0"/>
              <a:t>Trade is key to US and global economic stability.</a:t>
            </a:r>
          </a:p>
          <a:p>
            <a:pPr marL="514350" indent="-514350">
              <a:buAutoNum type="alphaUcPeriod"/>
            </a:pPr>
            <a:r>
              <a:rPr lang="en-US" dirty="0" smtClean="0">
                <a:solidFill>
                  <a:srgbClr val="C00000"/>
                </a:solidFill>
              </a:rPr>
              <a:t>NAFTA</a:t>
            </a:r>
            <a:r>
              <a:rPr lang="en-US" dirty="0" smtClean="0"/>
              <a:t> </a:t>
            </a:r>
            <a:r>
              <a:rPr lang="en-US" dirty="0" smtClean="0">
                <a:sym typeface="Wingdings" pitchFamily="2" charset="2"/>
              </a:rPr>
              <a:t> North American Free Trade Agreement</a:t>
            </a:r>
          </a:p>
          <a:p>
            <a:pPr marL="914400" lvl="1" indent="-514350">
              <a:buAutoNum type="arabicPeriod"/>
            </a:pPr>
            <a:r>
              <a:rPr lang="en-US" dirty="0" smtClean="0">
                <a:sym typeface="Wingdings" pitchFamily="2" charset="2"/>
              </a:rPr>
              <a:t>US, Canada and Mexico</a:t>
            </a:r>
          </a:p>
          <a:p>
            <a:pPr marL="914400" lvl="1" indent="-514350">
              <a:buAutoNum type="arabicPeriod"/>
            </a:pPr>
            <a:r>
              <a:rPr lang="en-US" dirty="0" smtClean="0">
                <a:sym typeface="Wingdings" pitchFamily="2" charset="2"/>
              </a:rPr>
              <a:t>Removed most barriers to trade between 3 nations</a:t>
            </a:r>
          </a:p>
          <a:p>
            <a:pPr marL="914400" lvl="1" indent="-514350">
              <a:buAutoNum type="arabicPeriod"/>
            </a:pPr>
            <a:r>
              <a:rPr lang="en-US" dirty="0" smtClean="0">
                <a:sym typeface="Wingdings" pitchFamily="2" charset="2"/>
              </a:rPr>
              <a:t>Supporters: strengthen econ and create US jobs.</a:t>
            </a:r>
          </a:p>
          <a:p>
            <a:pPr marL="914400" lvl="1" indent="-514350">
              <a:spcBef>
                <a:spcPts val="0"/>
              </a:spcBef>
              <a:buAutoNum type="arabicPeriod"/>
            </a:pPr>
            <a:r>
              <a:rPr lang="en-US" dirty="0" smtClean="0">
                <a:sym typeface="Wingdings" pitchFamily="2" charset="2"/>
              </a:rPr>
              <a:t>Opponents: allows US companies to</a:t>
            </a:r>
          </a:p>
          <a:p>
            <a:pPr marL="400050" lvl="1" indent="0">
              <a:spcBef>
                <a:spcPts val="0"/>
              </a:spcBef>
              <a:buNone/>
            </a:pPr>
            <a:r>
              <a:rPr lang="en-US" dirty="0">
                <a:sym typeface="Wingdings" pitchFamily="2" charset="2"/>
              </a:rPr>
              <a:t> </a:t>
            </a:r>
            <a:r>
              <a:rPr lang="en-US" dirty="0" smtClean="0">
                <a:sym typeface="Wingdings" pitchFamily="2" charset="2"/>
              </a:rPr>
              <a:t>      move factories/jobs to Mexico</a:t>
            </a:r>
          </a:p>
          <a:p>
            <a:pPr marL="400050" lvl="1" indent="0">
              <a:spcBef>
                <a:spcPts val="0"/>
              </a:spcBef>
              <a:buNone/>
            </a:pPr>
            <a:r>
              <a:rPr lang="en-US" dirty="0">
                <a:sym typeface="Wingdings" pitchFamily="2" charset="2"/>
              </a:rPr>
              <a:t> </a:t>
            </a:r>
            <a:r>
              <a:rPr lang="en-US" dirty="0" smtClean="0">
                <a:sym typeface="Wingdings" pitchFamily="2" charset="2"/>
              </a:rPr>
              <a:t>      w/out penalty.</a:t>
            </a:r>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305300"/>
            <a:ext cx="2181225"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68411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Immigration Issue</a:t>
            </a:r>
            <a:endParaRPr lang="en-US" dirty="0"/>
          </a:p>
        </p:txBody>
      </p:sp>
      <p:sp>
        <p:nvSpPr>
          <p:cNvPr id="3" name="Content Placeholder 2"/>
          <p:cNvSpPr>
            <a:spLocks noGrp="1"/>
          </p:cNvSpPr>
          <p:nvPr>
            <p:ph idx="1"/>
          </p:nvPr>
        </p:nvSpPr>
        <p:spPr>
          <a:xfrm>
            <a:off x="457200" y="1295400"/>
            <a:ext cx="8229600" cy="4525963"/>
          </a:xfrm>
        </p:spPr>
        <p:txBody>
          <a:bodyPr/>
          <a:lstStyle/>
          <a:p>
            <a:pPr marL="514350" indent="-514350">
              <a:buAutoNum type="alphaUcPeriod"/>
            </a:pPr>
            <a:r>
              <a:rPr lang="en-US" dirty="0" smtClean="0"/>
              <a:t>Pre-1900 immigrants from Europe</a:t>
            </a:r>
          </a:p>
          <a:p>
            <a:pPr marL="514350" indent="-514350">
              <a:buAutoNum type="alphaUcPeriod"/>
            </a:pPr>
            <a:r>
              <a:rPr lang="en-US" dirty="0" smtClean="0"/>
              <a:t>Since 1960, 80% from Latin America or Asia</a:t>
            </a:r>
          </a:p>
          <a:p>
            <a:pPr marL="914400" lvl="1" indent="-514350">
              <a:buAutoNum type="arabicPeriod"/>
            </a:pPr>
            <a:r>
              <a:rPr lang="en-US" dirty="0" smtClean="0"/>
              <a:t>50% from Latin America, 30% from Asia</a:t>
            </a:r>
          </a:p>
          <a:p>
            <a:pPr marL="514350" indent="-514350">
              <a:buAutoNum type="alphaUcPeriod"/>
            </a:pPr>
            <a:r>
              <a:rPr lang="en-US" dirty="0" smtClean="0"/>
              <a:t>Coming for jobs</a:t>
            </a:r>
          </a:p>
          <a:p>
            <a:pPr marL="514350" indent="-514350">
              <a:buAutoNum type="alphaUcPeriod"/>
            </a:pPr>
            <a:r>
              <a:rPr lang="en-US" dirty="0" smtClean="0"/>
              <a:t>Majority-minority states: places where minorities account for majority of population. Cali, </a:t>
            </a:r>
            <a:r>
              <a:rPr lang="en-US" dirty="0" err="1" smtClean="0"/>
              <a:t>NMex</a:t>
            </a:r>
            <a:r>
              <a:rPr lang="en-US" dirty="0" smtClean="0"/>
              <a:t>, Hawaii</a:t>
            </a:r>
          </a:p>
          <a:p>
            <a:pPr marL="514350" indent="-514350">
              <a:buAutoNum type="alphaUcPeriod"/>
            </a:pPr>
            <a:r>
              <a:rPr lang="en-US" dirty="0" smtClean="0"/>
              <a:t>Illegals are big issue </a:t>
            </a:r>
            <a:r>
              <a:rPr lang="en-US" dirty="0" smtClean="0">
                <a:sym typeface="Wingdings" pitchFamily="2" charset="2"/>
              </a:rPr>
              <a:t> 11 million by 2009</a:t>
            </a:r>
            <a:endParaRPr lang="en-US" dirty="0" smtClean="0"/>
          </a:p>
        </p:txBody>
      </p:sp>
    </p:spTree>
    <p:extLst>
      <p:ext uri="{BB962C8B-B14F-4D97-AF65-F5344CB8AC3E}">
        <p14:creationId xmlns:p14="http://schemas.microsoft.com/office/powerpoint/2010/main" val="24021782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Proposition 187</a:t>
            </a:r>
            <a:endParaRPr lang="en-US" dirty="0"/>
          </a:p>
        </p:txBody>
      </p:sp>
      <p:sp>
        <p:nvSpPr>
          <p:cNvPr id="3" name="Content Placeholder 2"/>
          <p:cNvSpPr>
            <a:spLocks noGrp="1"/>
          </p:cNvSpPr>
          <p:nvPr>
            <p:ph idx="1"/>
          </p:nvPr>
        </p:nvSpPr>
        <p:spPr>
          <a:xfrm>
            <a:off x="457200" y="1600200"/>
            <a:ext cx="8458200" cy="5029200"/>
          </a:xfrm>
        </p:spPr>
        <p:txBody>
          <a:bodyPr>
            <a:normAutofit/>
          </a:bodyPr>
          <a:lstStyle/>
          <a:p>
            <a:pPr marL="514350" indent="-514350">
              <a:buAutoNum type="alphaUcPeriod"/>
            </a:pPr>
            <a:r>
              <a:rPr lang="en-US" dirty="0" smtClean="0"/>
              <a:t>California law passed in 1994</a:t>
            </a:r>
          </a:p>
          <a:p>
            <a:pPr marL="914400" lvl="1" indent="-514350">
              <a:buAutoNum type="arabicPeriod"/>
            </a:pPr>
            <a:r>
              <a:rPr lang="en-US" dirty="0" smtClean="0"/>
              <a:t>Cut all education and nonemergency health benefits to illegal immigrants.</a:t>
            </a:r>
          </a:p>
          <a:p>
            <a:pPr marL="0" indent="0">
              <a:buNone/>
            </a:pPr>
            <a:r>
              <a:rPr lang="en-US" dirty="0" smtClean="0"/>
              <a:t>B. Struck down by US Supreme Court in 1998</a:t>
            </a:r>
          </a:p>
          <a:p>
            <a:pPr marL="0" indent="0">
              <a:spcBef>
                <a:spcPts val="0"/>
              </a:spcBef>
              <a:buNone/>
            </a:pPr>
            <a:r>
              <a:rPr lang="en-US" dirty="0" smtClean="0"/>
              <a:t>    </a:t>
            </a:r>
            <a:r>
              <a:rPr lang="en-US" sz="2800" dirty="0" smtClean="0"/>
              <a:t>1. Said only Fed Gov’t could pass immigration laws.</a:t>
            </a:r>
          </a:p>
          <a:p>
            <a:pPr marL="0" indent="0">
              <a:spcBef>
                <a:spcPts val="0"/>
              </a:spcBef>
              <a:buNone/>
            </a:pPr>
            <a:r>
              <a:rPr lang="en-US" sz="2800" dirty="0"/>
              <a:t> </a:t>
            </a:r>
            <a:r>
              <a:rPr lang="en-US" sz="2800" dirty="0" smtClean="0"/>
              <a:t>    2. Also violated 14</a:t>
            </a:r>
            <a:r>
              <a:rPr lang="en-US" sz="2800" baseline="30000" dirty="0" smtClean="0"/>
              <a:t>th</a:t>
            </a:r>
            <a:r>
              <a:rPr lang="en-US" sz="2800" dirty="0" smtClean="0"/>
              <a:t> Amendment right to due </a:t>
            </a:r>
          </a:p>
          <a:p>
            <a:pPr marL="0" indent="0">
              <a:spcBef>
                <a:spcPts val="0"/>
              </a:spcBef>
              <a:buNone/>
            </a:pPr>
            <a:r>
              <a:rPr lang="en-US" sz="2800" dirty="0"/>
              <a:t> </a:t>
            </a:r>
            <a:r>
              <a:rPr lang="en-US" sz="2800" dirty="0" smtClean="0"/>
              <a:t>        legal proces</a:t>
            </a:r>
            <a:r>
              <a:rPr lang="en-US" dirty="0" smtClean="0"/>
              <a:t>s b/c allowed expulsion without </a:t>
            </a:r>
          </a:p>
          <a:p>
            <a:pPr marL="0" indent="0">
              <a:spcBef>
                <a:spcPts val="0"/>
              </a:spcBef>
              <a:buNone/>
            </a:pPr>
            <a:r>
              <a:rPr lang="en-US" dirty="0"/>
              <a:t> </a:t>
            </a:r>
            <a:r>
              <a:rPr lang="en-US" dirty="0" smtClean="0"/>
              <a:t>        a hearing.</a:t>
            </a:r>
            <a:endParaRPr lang="en-US" dirty="0"/>
          </a:p>
        </p:txBody>
      </p:sp>
    </p:spTree>
    <p:extLst>
      <p:ext uri="{BB962C8B-B14F-4D97-AF65-F5344CB8AC3E}">
        <p14:creationId xmlns:p14="http://schemas.microsoft.com/office/powerpoint/2010/main" val="4065425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7028920" cy="1143000"/>
          </a:xfrm>
        </p:spPr>
        <p:txBody>
          <a:bodyPr/>
          <a:lstStyle/>
          <a:p>
            <a:r>
              <a:rPr lang="en-US" dirty="0" smtClean="0"/>
              <a:t>II. China Relations</a:t>
            </a:r>
            <a:endParaRPr lang="en-US" dirty="0"/>
          </a:p>
        </p:txBody>
      </p:sp>
      <p:sp>
        <p:nvSpPr>
          <p:cNvPr id="3" name="Content Placeholder 2"/>
          <p:cNvSpPr>
            <a:spLocks noGrp="1"/>
          </p:cNvSpPr>
          <p:nvPr>
            <p:ph idx="1"/>
          </p:nvPr>
        </p:nvSpPr>
        <p:spPr/>
        <p:txBody>
          <a:bodyPr/>
          <a:lstStyle/>
          <a:p>
            <a:pPr marL="514350" indent="-514350">
              <a:buAutoNum type="alphaUcPeriod"/>
            </a:pPr>
            <a:r>
              <a:rPr lang="en-US" dirty="0" smtClean="0"/>
              <a:t>Why?</a:t>
            </a:r>
          </a:p>
          <a:p>
            <a:pPr marL="914400" lvl="1" indent="-514350">
              <a:buFont typeface="+mj-lt"/>
              <a:buAutoNum type="arabicPeriod"/>
            </a:pPr>
            <a:r>
              <a:rPr lang="en-US" dirty="0" smtClean="0"/>
              <a:t>Vietnam impact (failed)</a:t>
            </a:r>
          </a:p>
          <a:p>
            <a:pPr marL="914400" lvl="1" indent="-514350">
              <a:buFont typeface="+mj-lt"/>
              <a:buAutoNum type="arabicPeriod"/>
            </a:pPr>
            <a:r>
              <a:rPr lang="en-US" dirty="0" smtClean="0"/>
              <a:t>Bigger divide w/ USSR</a:t>
            </a:r>
          </a:p>
          <a:p>
            <a:pPr marL="514350" indent="-514350">
              <a:buFont typeface="+mj-lt"/>
              <a:buAutoNum type="alphaUcPeriod"/>
            </a:pPr>
            <a:r>
              <a:rPr lang="en-US" dirty="0" smtClean="0"/>
              <a:t>Ping Pong Diplomacy (April ‘71)</a:t>
            </a:r>
          </a:p>
          <a:p>
            <a:pPr marL="914400" lvl="1" indent="-514350">
              <a:buFont typeface="+mj-lt"/>
              <a:buAutoNum type="alphaUcPeriod"/>
            </a:pPr>
            <a:r>
              <a:rPr lang="en-US" dirty="0" smtClean="0"/>
              <a:t>End trade embargo</a:t>
            </a:r>
          </a:p>
          <a:p>
            <a:pPr marL="514350" indent="-514350">
              <a:buFont typeface="+mj-lt"/>
              <a:buAutoNum type="alphaUcPeriod"/>
            </a:pPr>
            <a:r>
              <a:rPr lang="en-US" dirty="0" smtClean="0"/>
              <a:t>Nixon visits (Feb. ’72)</a:t>
            </a:r>
          </a:p>
          <a:p>
            <a:pPr marL="400050" lvl="1" indent="0">
              <a:buNone/>
            </a:pPr>
            <a:r>
              <a:rPr lang="en-US" dirty="0" smtClean="0"/>
              <a:t>1. Makes USSR jealous, worried</a:t>
            </a:r>
            <a:endParaRPr lang="en-US" dirty="0"/>
          </a:p>
        </p:txBody>
      </p:sp>
      <p:pic>
        <p:nvPicPr>
          <p:cNvPr id="4" name="Picture 21" descr="acsnic6_14_16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826924"/>
            <a:ext cx="3276600" cy="303107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descr="https://encrypted-tbn0.google.com/images?q=tbn:ANd9GcTCBLMf_w45gl2CMnvioOLn-mmaBkt6zErN88JhMrodhw-5CJ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04800"/>
            <a:ext cx="2743200" cy="2880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18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1" descr="acsnic6_14_16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85800"/>
            <a:ext cx="5943600" cy="549823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70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http://www.worldatlas.com/webimage/countrys/asnewzzz.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676272"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002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Soviet Relations</a:t>
            </a:r>
            <a:endParaRPr lang="en-US" dirty="0"/>
          </a:p>
        </p:txBody>
      </p:sp>
      <p:sp>
        <p:nvSpPr>
          <p:cNvPr id="3" name="Content Placeholder 2"/>
          <p:cNvSpPr>
            <a:spLocks noGrp="1"/>
          </p:cNvSpPr>
          <p:nvPr>
            <p:ph idx="1"/>
          </p:nvPr>
        </p:nvSpPr>
        <p:spPr>
          <a:xfrm>
            <a:off x="457200" y="1318418"/>
            <a:ext cx="8229600" cy="5006182"/>
          </a:xfrm>
        </p:spPr>
        <p:txBody>
          <a:bodyPr>
            <a:normAutofit/>
          </a:bodyPr>
          <a:lstStyle/>
          <a:p>
            <a:pPr marL="514350" indent="-514350">
              <a:buAutoNum type="alphaUcPeriod"/>
            </a:pPr>
            <a:r>
              <a:rPr lang="en-US" dirty="0" smtClean="0"/>
              <a:t>May ‘72: Nixon 1</a:t>
            </a:r>
            <a:r>
              <a:rPr lang="en-US" baseline="30000" dirty="0" smtClean="0"/>
              <a:t>st</a:t>
            </a:r>
            <a:r>
              <a:rPr lang="en-US" dirty="0" smtClean="0"/>
              <a:t> </a:t>
            </a:r>
            <a:r>
              <a:rPr lang="en-US" dirty="0" err="1" smtClean="0"/>
              <a:t>Prez</a:t>
            </a:r>
            <a:r>
              <a:rPr lang="en-US" dirty="0" smtClean="0"/>
              <a:t> to visit Moscow </a:t>
            </a:r>
          </a:p>
          <a:p>
            <a:pPr marL="514350" indent="-514350">
              <a:buAutoNum type="alphaUcPeriod"/>
            </a:pPr>
            <a:r>
              <a:rPr lang="en-US" dirty="0" smtClean="0"/>
              <a:t>Soviet reasons 2 be nice</a:t>
            </a:r>
          </a:p>
          <a:p>
            <a:pPr marL="914400" lvl="1" indent="-514350">
              <a:buFont typeface="+mj-lt"/>
              <a:buAutoNum type="arabicPeriod"/>
            </a:pPr>
            <a:r>
              <a:rPr lang="en-US" dirty="0" smtClean="0"/>
              <a:t>Slow US-China alliance</a:t>
            </a:r>
          </a:p>
          <a:p>
            <a:pPr marL="914400" lvl="1" indent="-514350">
              <a:buFont typeface="+mj-lt"/>
              <a:buAutoNum type="arabicPeriod"/>
            </a:pPr>
            <a:r>
              <a:rPr lang="en-US" dirty="0" smtClean="0"/>
              <a:t>Stop costly arms race</a:t>
            </a:r>
          </a:p>
          <a:p>
            <a:pPr marL="914400" lvl="1" indent="-514350">
              <a:buFont typeface="+mj-lt"/>
              <a:buAutoNum type="arabicPeriod"/>
            </a:pPr>
            <a:r>
              <a:rPr lang="en-US" dirty="0" smtClean="0"/>
              <a:t>US tech &amp; grain</a:t>
            </a:r>
          </a:p>
          <a:p>
            <a:pPr marL="514350" indent="-514350">
              <a:buAutoNum type="alphaUcPeriod"/>
            </a:pPr>
            <a:r>
              <a:rPr lang="en-US" dirty="0" smtClean="0"/>
              <a:t>SALT I</a:t>
            </a:r>
          </a:p>
          <a:p>
            <a:pPr marL="914400" lvl="1" indent="-514350">
              <a:buFont typeface="+mj-lt"/>
              <a:buAutoNum type="arabicPeriod"/>
            </a:pPr>
            <a:r>
              <a:rPr lang="en-US" dirty="0" smtClean="0"/>
              <a:t>Nuke limit</a:t>
            </a:r>
          </a:p>
          <a:p>
            <a:pPr marL="914400" lvl="1" indent="-514350">
              <a:buFont typeface="+mj-lt"/>
              <a:buAutoNum type="arabicPeriod"/>
            </a:pPr>
            <a:r>
              <a:rPr lang="en-US" dirty="0" smtClean="0"/>
              <a:t>More symbolic than</a:t>
            </a:r>
          </a:p>
          <a:p>
            <a:pPr marL="400050" lvl="1" indent="0">
              <a:buNone/>
            </a:pPr>
            <a:r>
              <a:rPr lang="en-US" dirty="0"/>
              <a:t> </a:t>
            </a:r>
            <a:r>
              <a:rPr lang="en-US" dirty="0" smtClean="0"/>
              <a:t>     anything</a:t>
            </a:r>
            <a:endParaRPr lang="en-US" dirty="0"/>
          </a:p>
        </p:txBody>
      </p:sp>
      <p:pic>
        <p:nvPicPr>
          <p:cNvPr id="4" name="Picture 4" descr="721px-W87_MX_Missile_schemati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581400"/>
            <a:ext cx="3733800" cy="310166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65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Carter Years (1977-1980)</a:t>
            </a:r>
            <a:endParaRPr lang="en-US" dirty="0"/>
          </a:p>
        </p:txBody>
      </p:sp>
      <p:sp>
        <p:nvSpPr>
          <p:cNvPr id="3" name="Subtitle 2"/>
          <p:cNvSpPr>
            <a:spLocks noGrp="1"/>
          </p:cNvSpPr>
          <p:nvPr>
            <p:ph type="subTitle" idx="1"/>
          </p:nvPr>
        </p:nvSpPr>
        <p:spPr/>
        <p:txBody>
          <a:bodyPr/>
          <a:lstStyle/>
          <a:p>
            <a:r>
              <a:rPr lang="en-US" dirty="0" smtClean="0"/>
              <a:t>Foreign Policy and Energy Crisis</a:t>
            </a:r>
            <a:endParaRPr lang="en-US" dirty="0"/>
          </a:p>
        </p:txBody>
      </p:sp>
    </p:spTree>
    <p:extLst>
      <p:ext uri="{BB962C8B-B14F-4D97-AF65-F5344CB8AC3E}">
        <p14:creationId xmlns:p14="http://schemas.microsoft.com/office/powerpoint/2010/main" val="2408260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31"/>
            <a:ext cx="8229600" cy="1143000"/>
          </a:xfrm>
        </p:spPr>
        <p:txBody>
          <a:bodyPr/>
          <a:lstStyle/>
          <a:p>
            <a:r>
              <a:rPr lang="en-US" dirty="0" smtClean="0"/>
              <a:t>I. Human Rights basis</a:t>
            </a:r>
            <a:endParaRPr lang="en-US" dirty="0"/>
          </a:p>
        </p:txBody>
      </p:sp>
      <p:sp>
        <p:nvSpPr>
          <p:cNvPr id="3" name="Content Placeholder 2"/>
          <p:cNvSpPr>
            <a:spLocks noGrp="1"/>
          </p:cNvSpPr>
          <p:nvPr>
            <p:ph idx="1"/>
          </p:nvPr>
        </p:nvSpPr>
        <p:spPr>
          <a:xfrm>
            <a:off x="457200" y="990600"/>
            <a:ext cx="8229600" cy="4525963"/>
          </a:xfrm>
        </p:spPr>
        <p:txBody>
          <a:bodyPr/>
          <a:lstStyle/>
          <a:p>
            <a:pPr marL="514350" indent="-514350">
              <a:buAutoNum type="alphaUcPeriod"/>
            </a:pPr>
            <a:r>
              <a:rPr lang="en-US" dirty="0" smtClean="0"/>
              <a:t>Wouldn’t support nations that violated human rights</a:t>
            </a:r>
          </a:p>
          <a:p>
            <a:pPr marL="514350" indent="-514350">
              <a:buAutoNum type="alphaUcPeriod"/>
            </a:pPr>
            <a:r>
              <a:rPr lang="en-US" dirty="0" smtClean="0"/>
              <a:t>Agreed to give up Panama Canal (did in 1999)</a:t>
            </a:r>
          </a:p>
          <a:p>
            <a:pPr marL="514350" indent="-514350">
              <a:buAutoNum type="alphaUcPeriod"/>
            </a:pPr>
            <a:r>
              <a:rPr lang="en-US" dirty="0" smtClean="0"/>
              <a:t>Ended Détente w/USSR and China</a:t>
            </a:r>
          </a:p>
          <a:p>
            <a:pPr marL="400050" lvl="1" indent="0">
              <a:buNone/>
            </a:pPr>
            <a:r>
              <a:rPr lang="en-US" dirty="0" smtClean="0"/>
              <a:t>1. Oppressive gov’t that denied citizens rights</a:t>
            </a:r>
          </a:p>
          <a:p>
            <a:pPr marL="514350" indent="-514350">
              <a:buAutoNum type="alphaUcPeriod"/>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804834"/>
            <a:ext cx="3048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3712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Middle East Relations</a:t>
            </a:r>
            <a:endParaRPr lang="en-US" dirty="0"/>
          </a:p>
        </p:txBody>
      </p:sp>
      <p:sp>
        <p:nvSpPr>
          <p:cNvPr id="3" name="Content Placeholder 2"/>
          <p:cNvSpPr>
            <a:spLocks noGrp="1"/>
          </p:cNvSpPr>
          <p:nvPr>
            <p:ph idx="1"/>
          </p:nvPr>
        </p:nvSpPr>
        <p:spPr>
          <a:xfrm>
            <a:off x="457200" y="1219200"/>
            <a:ext cx="8229600" cy="4525963"/>
          </a:xfrm>
        </p:spPr>
        <p:txBody>
          <a:bodyPr/>
          <a:lstStyle/>
          <a:p>
            <a:pPr marL="514350" indent="-514350">
              <a:buAutoNum type="alphaUcPeriod"/>
            </a:pPr>
            <a:r>
              <a:rPr lang="en-US" dirty="0" smtClean="0"/>
              <a:t>Camp David Accords (Summer ‘78)</a:t>
            </a:r>
          </a:p>
          <a:p>
            <a:pPr marL="914400" lvl="1" indent="-514350">
              <a:buFont typeface="+mj-lt"/>
              <a:buAutoNum type="arabicPeriod"/>
            </a:pPr>
            <a:r>
              <a:rPr lang="en-US" dirty="0" smtClean="0"/>
              <a:t>Peace between Israel and Egypt</a:t>
            </a:r>
          </a:p>
          <a:p>
            <a:pPr marL="800100" lvl="2" indent="0">
              <a:buNone/>
            </a:pPr>
            <a:r>
              <a:rPr lang="en-US" dirty="0" smtClean="0"/>
              <a:t>a.    Israel leaves Sinai </a:t>
            </a:r>
            <a:r>
              <a:rPr lang="en-US" dirty="0" err="1" smtClean="0"/>
              <a:t>Penisula</a:t>
            </a:r>
            <a:endParaRPr lang="en-US" dirty="0" smtClean="0"/>
          </a:p>
          <a:p>
            <a:pPr marL="1257300" lvl="2" indent="-457200">
              <a:buAutoNum type="alphaLcPeriod" startAt="2"/>
            </a:pPr>
            <a:r>
              <a:rPr lang="en-US" dirty="0" smtClean="0"/>
              <a:t>Egypt recognizes Israel’s </a:t>
            </a:r>
          </a:p>
          <a:p>
            <a:pPr marL="800100" lvl="2" indent="0">
              <a:buNone/>
            </a:pPr>
            <a:r>
              <a:rPr lang="en-US" dirty="0"/>
              <a:t>	 </a:t>
            </a:r>
            <a:r>
              <a:rPr lang="en-US" dirty="0" smtClean="0"/>
              <a:t>    right to exist</a:t>
            </a:r>
          </a:p>
          <a:p>
            <a:pPr marL="857250" lvl="1" indent="-457200">
              <a:buAutoNum type="arabicPeriod"/>
            </a:pPr>
            <a:r>
              <a:rPr lang="en-US" dirty="0" smtClean="0"/>
              <a:t>Avoids war that could </a:t>
            </a:r>
          </a:p>
          <a:p>
            <a:pPr marL="400050" lvl="1" indent="0">
              <a:buNone/>
            </a:pPr>
            <a:r>
              <a:rPr lang="en-US" dirty="0"/>
              <a:t> </a:t>
            </a:r>
            <a:r>
              <a:rPr lang="en-US" dirty="0" smtClean="0"/>
              <a:t>    have started WW3.</a:t>
            </a:r>
          </a:p>
          <a:p>
            <a:pPr marL="914400" lvl="1" indent="-514350">
              <a:buAutoNum type="arabicPeriod"/>
            </a:pPr>
            <a:endParaRPr lang="en-US" dirty="0"/>
          </a:p>
        </p:txBody>
      </p:sp>
      <p:pic>
        <p:nvPicPr>
          <p:cNvPr id="2050" name="Picture 2" descr="https://encrypted-tbn3.google.com/images?q=tbn:ANd9GcScNc3qWdqKIriUVUGerWT0w4z6WCHmNDvWNoEcnW4Ha_HbAKJw"/>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5410200" y="2514600"/>
            <a:ext cx="3607018"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6884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414</TotalTime>
  <Words>2061</Words>
  <Application>Microsoft Office PowerPoint</Application>
  <PresentationFormat>On-screen Show (4:3)</PresentationFormat>
  <Paragraphs>195</Paragraphs>
  <Slides>26</Slides>
  <Notes>20</Notes>
  <HiddenSlides>1</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Nixon and Foreign Policy</vt:lpstr>
      <vt:lpstr>I. A New World</vt:lpstr>
      <vt:lpstr>II. China Relations</vt:lpstr>
      <vt:lpstr>PowerPoint Presentation</vt:lpstr>
      <vt:lpstr>PowerPoint Presentation</vt:lpstr>
      <vt:lpstr>III. Soviet Relations</vt:lpstr>
      <vt:lpstr>The Carter Years (1977-1980)</vt:lpstr>
      <vt:lpstr>I. Human Rights basis</vt:lpstr>
      <vt:lpstr>II. Middle East Relations</vt:lpstr>
      <vt:lpstr>PowerPoint Presentation</vt:lpstr>
      <vt:lpstr>III. Energy Crisis</vt:lpstr>
      <vt:lpstr>Reagan and End of Cold War</vt:lpstr>
      <vt:lpstr>I. Strategic Defense Initiative (SDI)</vt:lpstr>
      <vt:lpstr>PowerPoint Presentation</vt:lpstr>
      <vt:lpstr>II. Cold War Ends</vt:lpstr>
      <vt:lpstr>II. Satellite Nations Cast off</vt:lpstr>
      <vt:lpstr>PowerPoint Presentation</vt:lpstr>
      <vt:lpstr>III. Break-up of Soviet Union </vt:lpstr>
      <vt:lpstr>IV. Latin American Relations</vt:lpstr>
      <vt:lpstr>V. Gulf War of 1991</vt:lpstr>
      <vt:lpstr>21st Century Issues</vt:lpstr>
      <vt:lpstr>I. The War on Terror</vt:lpstr>
      <vt:lpstr>PowerPoint Presentation</vt:lpstr>
      <vt:lpstr>II. Trade and Globalization</vt:lpstr>
      <vt:lpstr>III. Immigration Issue</vt:lpstr>
      <vt:lpstr>IV. Proposition 187</vt:lpstr>
    </vt:vector>
  </TitlesOfParts>
  <Company>SDIRC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Nixon and Foreign Policy</dc:title>
  <dc:creator>vanbrimmerk</dc:creator>
  <cp:lastModifiedBy>vanbrimmerk</cp:lastModifiedBy>
  <cp:revision>31</cp:revision>
  <dcterms:created xsi:type="dcterms:W3CDTF">2013-04-02T12:30:11Z</dcterms:created>
  <dcterms:modified xsi:type="dcterms:W3CDTF">2013-04-05T19:24:02Z</dcterms:modified>
</cp:coreProperties>
</file>