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68" r:id="rId3"/>
    <p:sldId id="270" r:id="rId4"/>
    <p:sldId id="272" r:id="rId5"/>
    <p:sldId id="273" r:id="rId6"/>
    <p:sldId id="275" r:id="rId7"/>
    <p:sldId id="276" r:id="rId8"/>
    <p:sldId id="277" r:id="rId9"/>
    <p:sldId id="278" r:id="rId10"/>
    <p:sldId id="289" r:id="rId11"/>
    <p:sldId id="290" r:id="rId12"/>
    <p:sldId id="291" r:id="rId13"/>
    <p:sldId id="292" r:id="rId14"/>
    <p:sldId id="293" r:id="rId15"/>
    <p:sldId id="281" r:id="rId16"/>
    <p:sldId id="282" r:id="rId17"/>
    <p:sldId id="283" r:id="rId18"/>
    <p:sldId id="284" r:id="rId19"/>
    <p:sldId id="285" r:id="rId20"/>
    <p:sldId id="286" r:id="rId21"/>
    <p:sldId id="287"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lvl1pPr>
          </a:lstStyle>
          <a:p>
            <a:fld id="{FBE96EB1-109F-4492-B648-E6B3AF571C5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a:defRPr sz="1200"/>
            </a:lvl1pPr>
          </a:lstStyle>
          <a:p>
            <a:fld id="{6F0B0940-60F5-49CB-8B77-150319112CC2}" type="slidenum">
              <a:rPr lang="en-US" smtClean="0"/>
              <a:t>‹#›</a:t>
            </a:fld>
            <a:endParaRPr lang="en-US"/>
          </a:p>
        </p:txBody>
      </p:sp>
    </p:spTree>
    <p:extLst>
      <p:ext uri="{BB962C8B-B14F-4D97-AF65-F5344CB8AC3E}">
        <p14:creationId xmlns:p14="http://schemas.microsoft.com/office/powerpoint/2010/main" val="207148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14ECF-B994-46F2-99F7-E92667F129A3}"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119799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14ECF-B994-46F2-99F7-E92667F129A3}"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27883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14ECF-B994-46F2-99F7-E92667F129A3}"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40997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14ECF-B994-46F2-99F7-E92667F129A3}"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355222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14ECF-B994-46F2-99F7-E92667F129A3}"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333989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14ECF-B994-46F2-99F7-E92667F129A3}"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45649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14ECF-B994-46F2-99F7-E92667F129A3}"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59339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14ECF-B994-46F2-99F7-E92667F129A3}"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211794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14ECF-B994-46F2-99F7-E92667F129A3}"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84236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14ECF-B994-46F2-99F7-E92667F129A3}"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427567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14ECF-B994-46F2-99F7-E92667F129A3}"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F76BE-D43E-4090-9587-A5FE81CF247E}" type="slidenum">
              <a:rPr lang="en-US" smtClean="0"/>
              <a:t>‹#›</a:t>
            </a:fld>
            <a:endParaRPr lang="en-US"/>
          </a:p>
        </p:txBody>
      </p:sp>
    </p:spTree>
    <p:extLst>
      <p:ext uri="{BB962C8B-B14F-4D97-AF65-F5344CB8AC3E}">
        <p14:creationId xmlns:p14="http://schemas.microsoft.com/office/powerpoint/2010/main" val="250499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14ECF-B994-46F2-99F7-E92667F129A3}"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F76BE-D43E-4090-9587-A5FE81CF247E}" type="slidenum">
              <a:rPr lang="en-US" smtClean="0"/>
              <a:t>‹#›</a:t>
            </a:fld>
            <a:endParaRPr lang="en-US"/>
          </a:p>
        </p:txBody>
      </p:sp>
    </p:spTree>
    <p:extLst>
      <p:ext uri="{BB962C8B-B14F-4D97-AF65-F5344CB8AC3E}">
        <p14:creationId xmlns:p14="http://schemas.microsoft.com/office/powerpoint/2010/main" val="98806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lstStyle/>
          <a:p>
            <a:r>
              <a:rPr lang="en-US" dirty="0" smtClean="0"/>
              <a:t>CRM: The 1960s</a:t>
            </a:r>
            <a:endParaRPr lang="en-US" dirty="0"/>
          </a:p>
        </p:txBody>
      </p:sp>
    </p:spTree>
    <p:extLst>
      <p:ext uri="{BB962C8B-B14F-4D97-AF65-F5344CB8AC3E}">
        <p14:creationId xmlns:p14="http://schemas.microsoft.com/office/powerpoint/2010/main" val="2300600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143000" y="0"/>
            <a:ext cx="7772400" cy="914400"/>
          </a:xfrm>
        </p:spPr>
        <p:txBody>
          <a:bodyPr/>
          <a:lstStyle/>
          <a:p>
            <a:r>
              <a:rPr lang="en-US" altLang="en-US" dirty="0"/>
              <a:t>Civil Rights under LBJ</a:t>
            </a:r>
          </a:p>
        </p:txBody>
      </p:sp>
      <p:sp>
        <p:nvSpPr>
          <p:cNvPr id="237571" name="Rectangle 3"/>
          <p:cNvSpPr>
            <a:spLocks noGrp="1" noChangeArrowheads="1"/>
          </p:cNvSpPr>
          <p:nvPr>
            <p:ph type="body" idx="1"/>
          </p:nvPr>
        </p:nvSpPr>
        <p:spPr>
          <a:xfrm>
            <a:off x="228600" y="838200"/>
            <a:ext cx="8305800" cy="5334000"/>
          </a:xfrm>
        </p:spPr>
        <p:txBody>
          <a:bodyPr>
            <a:normAutofit/>
          </a:bodyPr>
          <a:lstStyle/>
          <a:p>
            <a:pPr>
              <a:lnSpc>
                <a:spcPct val="95000"/>
              </a:lnSpc>
              <a:spcBef>
                <a:spcPct val="10000"/>
              </a:spcBef>
            </a:pPr>
            <a:r>
              <a:rPr lang="en-US" altLang="en-US" sz="3500" dirty="0"/>
              <a:t>Civil rights groups were not content &amp; continued for equality:</a:t>
            </a:r>
          </a:p>
          <a:p>
            <a:pPr lvl="1">
              <a:lnSpc>
                <a:spcPct val="95000"/>
              </a:lnSpc>
              <a:spcBef>
                <a:spcPct val="10000"/>
              </a:spcBef>
            </a:pPr>
            <a:r>
              <a:rPr lang="en-US" altLang="en-US" sz="3500" dirty="0"/>
              <a:t>Freedom Summer in 1964 led to the registration of thousands of Mississippi blacks to vote</a:t>
            </a:r>
          </a:p>
          <a:p>
            <a:pPr lvl="1">
              <a:lnSpc>
                <a:spcPct val="95000"/>
              </a:lnSpc>
              <a:spcBef>
                <a:spcPct val="10000"/>
              </a:spcBef>
            </a:pPr>
            <a:r>
              <a:rPr lang="en-US" altLang="en-US" sz="3500" dirty="0"/>
              <a:t>The 1965 protest march from Selma, Alabama to Montgomery led to police violence; “Bloody Sunday” shocked people in the North more than any other event</a:t>
            </a:r>
          </a:p>
        </p:txBody>
      </p:sp>
    </p:spTree>
    <p:extLst>
      <p:ext uri="{BB962C8B-B14F-4D97-AF65-F5344CB8AC3E}">
        <p14:creationId xmlns:p14="http://schemas.microsoft.com/office/powerpoint/2010/main" val="257963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9144000" cy="762000"/>
          </a:xfrm>
        </p:spPr>
        <p:txBody>
          <a:bodyPr/>
          <a:lstStyle/>
          <a:p>
            <a:r>
              <a:rPr lang="en-US" altLang="en-US">
                <a:solidFill>
                  <a:schemeClr val="tx1"/>
                </a:solidFill>
              </a:rPr>
              <a:t>Selma, Alabama (1965)</a:t>
            </a:r>
          </a:p>
        </p:txBody>
      </p:sp>
      <p:sp>
        <p:nvSpPr>
          <p:cNvPr id="238595" name="Rectangle 3"/>
          <p:cNvSpPr>
            <a:spLocks noGrp="1" noChangeArrowheads="1"/>
          </p:cNvSpPr>
          <p:nvPr>
            <p:ph type="body" idx="1"/>
          </p:nvPr>
        </p:nvSpPr>
        <p:spPr/>
        <p:txBody>
          <a:bodyPr/>
          <a:lstStyle/>
          <a:p>
            <a:endParaRPr lang="en-US" altLang="en-US"/>
          </a:p>
        </p:txBody>
      </p:sp>
      <p:pic>
        <p:nvPicPr>
          <p:cNvPr id="238597" name="Picture 5" descr="SelmaMarchMartinCoret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38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8599" name="Picture 7" descr="bridge"/>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381000" y="827088"/>
            <a:ext cx="8534400" cy="60309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8601" name="Picture 9" descr="ca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02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8599"/>
                                        </p:tgtEl>
                                        <p:attrNameLst>
                                          <p:attrName>style.visibility</p:attrName>
                                        </p:attrNameLst>
                                      </p:cBhvr>
                                      <p:to>
                                        <p:strVal val="visible"/>
                                      </p:to>
                                    </p:set>
                                    <p:anim calcmode="lin" valueType="num">
                                      <p:cBhvr>
                                        <p:cTn id="7" dur="500" fill="hold"/>
                                        <p:tgtEl>
                                          <p:spTgt spid="238599"/>
                                        </p:tgtEl>
                                        <p:attrNameLst>
                                          <p:attrName>ppt_w</p:attrName>
                                        </p:attrNameLst>
                                      </p:cBhvr>
                                      <p:tavLst>
                                        <p:tav tm="0">
                                          <p:val>
                                            <p:fltVal val="0"/>
                                          </p:val>
                                        </p:tav>
                                        <p:tav tm="100000">
                                          <p:val>
                                            <p:strVal val="#ppt_w"/>
                                          </p:val>
                                        </p:tav>
                                      </p:tavLst>
                                    </p:anim>
                                    <p:anim calcmode="lin" valueType="num">
                                      <p:cBhvr>
                                        <p:cTn id="8" dur="500" fill="hold"/>
                                        <p:tgtEl>
                                          <p:spTgt spid="238599"/>
                                        </p:tgtEl>
                                        <p:attrNameLst>
                                          <p:attrName>ppt_h</p:attrName>
                                        </p:attrNameLst>
                                      </p:cBhvr>
                                      <p:tavLst>
                                        <p:tav tm="0">
                                          <p:val>
                                            <p:fltVal val="0"/>
                                          </p:val>
                                        </p:tav>
                                        <p:tav tm="100000">
                                          <p:val>
                                            <p:strVal val="#ppt_h"/>
                                          </p:val>
                                        </p:tav>
                                      </p:tavLst>
                                    </p:anim>
                                    <p:animEffect transition="in" filter="fade">
                                      <p:cBhvr>
                                        <p:cTn id="9" dur="500"/>
                                        <p:tgtEl>
                                          <p:spTgt spid="2385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38601"/>
                                        </p:tgtEl>
                                        <p:attrNameLst>
                                          <p:attrName>style.visibility</p:attrName>
                                        </p:attrNameLst>
                                      </p:cBhvr>
                                      <p:to>
                                        <p:strVal val="visible"/>
                                      </p:to>
                                    </p:set>
                                    <p:anim calcmode="lin" valueType="num">
                                      <p:cBhvr>
                                        <p:cTn id="14" dur="500" fill="hold"/>
                                        <p:tgtEl>
                                          <p:spTgt spid="238601"/>
                                        </p:tgtEl>
                                        <p:attrNameLst>
                                          <p:attrName>ppt_w</p:attrName>
                                        </p:attrNameLst>
                                      </p:cBhvr>
                                      <p:tavLst>
                                        <p:tav tm="0">
                                          <p:val>
                                            <p:fltVal val="0"/>
                                          </p:val>
                                        </p:tav>
                                        <p:tav tm="100000">
                                          <p:val>
                                            <p:strVal val="#ppt_w"/>
                                          </p:val>
                                        </p:tav>
                                      </p:tavLst>
                                    </p:anim>
                                    <p:anim calcmode="lin" valueType="num">
                                      <p:cBhvr>
                                        <p:cTn id="15" dur="500" fill="hold"/>
                                        <p:tgtEl>
                                          <p:spTgt spid="238601"/>
                                        </p:tgtEl>
                                        <p:attrNameLst>
                                          <p:attrName>ppt_h</p:attrName>
                                        </p:attrNameLst>
                                      </p:cBhvr>
                                      <p:tavLst>
                                        <p:tav tm="0">
                                          <p:val>
                                            <p:fltVal val="0"/>
                                          </p:val>
                                        </p:tav>
                                        <p:tav tm="100000">
                                          <p:val>
                                            <p:strVal val="#ppt_h"/>
                                          </p:val>
                                        </p:tav>
                                      </p:tavLst>
                                    </p:anim>
                                    <p:animEffect transition="in" filter="fade">
                                      <p:cBhvr>
                                        <p:cTn id="16" dur="500"/>
                                        <p:tgtEl>
                                          <p:spTgt spid="23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143000" y="0"/>
            <a:ext cx="7772400" cy="762000"/>
          </a:xfrm>
        </p:spPr>
        <p:txBody>
          <a:bodyPr/>
          <a:lstStyle/>
          <a:p>
            <a:r>
              <a:rPr lang="en-US" altLang="en-US"/>
              <a:t>Civil Rights under LBJ</a:t>
            </a:r>
          </a:p>
        </p:txBody>
      </p:sp>
      <p:sp>
        <p:nvSpPr>
          <p:cNvPr id="236547" name="Rectangle 3"/>
          <p:cNvSpPr>
            <a:spLocks noGrp="1" noChangeArrowheads="1"/>
          </p:cNvSpPr>
          <p:nvPr>
            <p:ph type="body" idx="1"/>
          </p:nvPr>
        </p:nvSpPr>
        <p:spPr>
          <a:xfrm>
            <a:off x="533400" y="744511"/>
            <a:ext cx="8229600" cy="6096000"/>
          </a:xfrm>
        </p:spPr>
        <p:txBody>
          <a:bodyPr>
            <a:normAutofit/>
          </a:bodyPr>
          <a:lstStyle/>
          <a:p>
            <a:pPr>
              <a:lnSpc>
                <a:spcPct val="95000"/>
              </a:lnSpc>
            </a:pPr>
            <a:r>
              <a:rPr lang="en-US" altLang="en-US" sz="3500" dirty="0"/>
              <a:t>After the Selma march, LBJ &amp; Congress passed the </a:t>
            </a:r>
            <a:r>
              <a:rPr lang="en-US" altLang="en-US" sz="3500" u="sng" dirty="0">
                <a:effectLst>
                  <a:outerShdw blurRad="38100" dist="38100" dir="2700000" algn="tl">
                    <a:srgbClr val="C0C0C0"/>
                  </a:outerShdw>
                </a:effectLst>
              </a:rPr>
              <a:t>Voting Rights Act (1965)</a:t>
            </a:r>
            <a:endParaRPr lang="en-US" altLang="en-US" sz="3500" dirty="0"/>
          </a:p>
          <a:p>
            <a:pPr lvl="1">
              <a:lnSpc>
                <a:spcPct val="95000"/>
              </a:lnSpc>
            </a:pPr>
            <a:r>
              <a:rPr lang="en-US" altLang="en-US" sz="3500" dirty="0"/>
              <a:t>Banned literacy tests &amp; sent federal voting officials into the South to protect voters</a:t>
            </a:r>
          </a:p>
          <a:p>
            <a:pPr lvl="1">
              <a:lnSpc>
                <a:spcPct val="95000"/>
              </a:lnSpc>
            </a:pPr>
            <a:r>
              <a:rPr lang="en-US" altLang="en-US" sz="3500" dirty="0"/>
              <a:t>The act finally accomplished what Radical Republicans had envisioned when the 15</a:t>
            </a:r>
            <a:r>
              <a:rPr lang="en-US" altLang="en-US" sz="3500" baseline="30000" dirty="0"/>
              <a:t>th</a:t>
            </a:r>
            <a:r>
              <a:rPr lang="en-US" altLang="en-US" sz="3500" dirty="0"/>
              <a:t> </a:t>
            </a:r>
            <a:r>
              <a:rPr lang="en-US" altLang="en-US" sz="3500" dirty="0" smtClean="0"/>
              <a:t>Amendment </a:t>
            </a:r>
            <a:r>
              <a:rPr lang="en-US" altLang="en-US" sz="3500" dirty="0"/>
              <a:t>was enacted in 1870</a:t>
            </a:r>
          </a:p>
        </p:txBody>
      </p:sp>
    </p:spTree>
    <p:extLst>
      <p:ext uri="{BB962C8B-B14F-4D97-AF65-F5344CB8AC3E}">
        <p14:creationId xmlns:p14="http://schemas.microsoft.com/office/powerpoint/2010/main" val="3167339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2" name="Text Box 4"/>
          <p:cNvSpPr txBox="1">
            <a:spLocks noChangeArrowheads="1"/>
          </p:cNvSpPr>
          <p:nvPr/>
        </p:nvSpPr>
        <p:spPr bwMode="auto">
          <a:xfrm>
            <a:off x="381000" y="0"/>
            <a:ext cx="84582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accent1"/>
              </a:buClr>
              <a:buFont typeface="Arial" charset="0"/>
              <a:buNone/>
            </a:pPr>
            <a:r>
              <a:rPr kumimoji="1" lang="en-US" altLang="en-US" sz="3600" b="0" dirty="0"/>
              <a:t>Blacks became a voting force in Southern politics for the 1</a:t>
            </a:r>
            <a:r>
              <a:rPr kumimoji="1" lang="en-US" altLang="en-US" sz="3600" b="0" baseline="30000" dirty="0"/>
              <a:t>st</a:t>
            </a:r>
            <a:r>
              <a:rPr kumimoji="1" lang="en-US" altLang="en-US" sz="3600" b="0" dirty="0"/>
              <a:t> time since Reconstruction</a:t>
            </a:r>
            <a:endParaRPr lang="en-US" altLang="en-US" sz="3600" b="0" dirty="0"/>
          </a:p>
        </p:txBody>
      </p:sp>
      <p:pic>
        <p:nvPicPr>
          <p:cNvPr id="217093" name="Picture 5" descr="21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04888"/>
            <a:ext cx="7162800" cy="5853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5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143000" y="0"/>
            <a:ext cx="7772400" cy="990600"/>
          </a:xfrm>
        </p:spPr>
        <p:txBody>
          <a:bodyPr/>
          <a:lstStyle/>
          <a:p>
            <a:r>
              <a:rPr lang="en-US" altLang="en-US"/>
              <a:t>Conclusions</a:t>
            </a:r>
          </a:p>
        </p:txBody>
      </p:sp>
      <p:sp>
        <p:nvSpPr>
          <p:cNvPr id="239619" name="Rectangle 3"/>
          <p:cNvSpPr>
            <a:spLocks noGrp="1" noChangeArrowheads="1"/>
          </p:cNvSpPr>
          <p:nvPr>
            <p:ph type="body" idx="1"/>
          </p:nvPr>
        </p:nvSpPr>
        <p:spPr>
          <a:xfrm>
            <a:off x="304800" y="914400"/>
            <a:ext cx="8229600" cy="5943600"/>
          </a:xfrm>
        </p:spPr>
        <p:txBody>
          <a:bodyPr/>
          <a:lstStyle/>
          <a:p>
            <a:pPr>
              <a:lnSpc>
                <a:spcPct val="90000"/>
              </a:lnSpc>
            </a:pPr>
            <a:r>
              <a:rPr lang="en-US" altLang="en-US" dirty="0"/>
              <a:t>The Civil Rights movement of the 1950s &amp; 1960s finally brought black Americans political equality</a:t>
            </a:r>
          </a:p>
          <a:p>
            <a:pPr lvl="1">
              <a:lnSpc>
                <a:spcPct val="90000"/>
              </a:lnSpc>
            </a:pPr>
            <a:r>
              <a:rPr lang="en-US" altLang="en-US" dirty="0"/>
              <a:t>The fight for social &amp; economic equality saw a departure from nonviolent protest to a more radical movement in late 1960s</a:t>
            </a:r>
          </a:p>
          <a:p>
            <a:pPr lvl="1">
              <a:lnSpc>
                <a:spcPct val="90000"/>
              </a:lnSpc>
            </a:pPr>
            <a:r>
              <a:rPr lang="en-US" altLang="en-US" dirty="0"/>
              <a:t>Black civil rights success inspired other groups to strive for equality</a:t>
            </a:r>
          </a:p>
        </p:txBody>
      </p:sp>
    </p:spTree>
    <p:extLst>
      <p:ext uri="{BB962C8B-B14F-4D97-AF65-F5344CB8AC3E}">
        <p14:creationId xmlns:p14="http://schemas.microsoft.com/office/powerpoint/2010/main" val="1618867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0" y="1219200"/>
            <a:ext cx="7772400" cy="1470025"/>
          </a:xfrm>
        </p:spPr>
        <p:txBody>
          <a:bodyPr>
            <a:normAutofit fontScale="90000"/>
          </a:bodyPr>
          <a:lstStyle/>
          <a:p>
            <a:pPr eaLnBrk="1" hangingPunct="1"/>
            <a:r>
              <a:rPr lang="en-US" sz="5500" dirty="0" smtClean="0"/>
              <a:t/>
            </a:r>
            <a:br>
              <a:rPr lang="en-US" sz="5500" dirty="0" smtClean="0"/>
            </a:br>
            <a:r>
              <a:rPr lang="en-US" sz="5500" dirty="0" smtClean="0"/>
              <a:t>New Issues</a:t>
            </a:r>
            <a:br>
              <a:rPr lang="en-US" sz="5500" dirty="0" smtClean="0"/>
            </a:br>
            <a:endParaRPr lang="en-US" sz="5500" dirty="0" smtClean="0"/>
          </a:p>
        </p:txBody>
      </p:sp>
      <p:sp>
        <p:nvSpPr>
          <p:cNvPr id="23555" name="Subtitle 2"/>
          <p:cNvSpPr>
            <a:spLocks noGrp="1"/>
          </p:cNvSpPr>
          <p:nvPr>
            <p:ph type="subTitle" idx="1"/>
          </p:nvPr>
        </p:nvSpPr>
        <p:spPr>
          <a:xfrm>
            <a:off x="1447800" y="2743200"/>
            <a:ext cx="6400800" cy="609600"/>
          </a:xfrm>
        </p:spPr>
        <p:txBody>
          <a:bodyPr/>
          <a:lstStyle/>
          <a:p>
            <a:pPr eaLnBrk="1" hangingPunct="1"/>
            <a:r>
              <a:rPr lang="en-US" smtClean="0">
                <a:solidFill>
                  <a:schemeClr val="tx1"/>
                </a:solidFill>
              </a:rPr>
              <a:t>1965-1969</a:t>
            </a:r>
          </a:p>
        </p:txBody>
      </p:sp>
      <p:sp>
        <p:nvSpPr>
          <p:cNvPr id="23556" name="TextBox 3"/>
          <p:cNvSpPr txBox="1">
            <a:spLocks noChangeArrowheads="1"/>
          </p:cNvSpPr>
          <p:nvPr/>
        </p:nvSpPr>
        <p:spPr bwMode="auto">
          <a:xfrm>
            <a:off x="1524000" y="4343400"/>
            <a:ext cx="6019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500" i="1">
                <a:latin typeface="Times New Roman" pitchFamily="18" charset="0"/>
                <a:cs typeface="Times New Roman" pitchFamily="18" charset="0"/>
              </a:rPr>
              <a:t>Be peaceful, be courteous, obey the law, respect everyone; but if someone puts his hand on you, send him to the cemetery.</a:t>
            </a:r>
          </a:p>
          <a:p>
            <a:pPr algn="ctr" eaLnBrk="1" hangingPunct="1"/>
            <a:r>
              <a:rPr lang="en-US" sz="2500" i="1">
                <a:latin typeface="Times New Roman" pitchFamily="18" charset="0"/>
                <a:cs typeface="Times New Roman" pitchFamily="18" charset="0"/>
              </a:rPr>
              <a:t>-- Malcolm X</a:t>
            </a:r>
          </a:p>
        </p:txBody>
      </p:sp>
    </p:spTree>
    <p:extLst>
      <p:ext uri="{BB962C8B-B14F-4D97-AF65-F5344CB8AC3E}">
        <p14:creationId xmlns:p14="http://schemas.microsoft.com/office/powerpoint/2010/main" val="420788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Achievements by ’65 in civil rights</a:t>
            </a:r>
          </a:p>
        </p:txBody>
      </p:sp>
      <p:sp>
        <p:nvSpPr>
          <p:cNvPr id="24579" name="Content Placeholder 2"/>
          <p:cNvSpPr>
            <a:spLocks noGrp="1"/>
          </p:cNvSpPr>
          <p:nvPr>
            <p:ph idx="1"/>
          </p:nvPr>
        </p:nvSpPr>
        <p:spPr/>
        <p:txBody>
          <a:bodyPr/>
          <a:lstStyle/>
          <a:p>
            <a:r>
              <a:rPr lang="en-US" sz="3800" smtClean="0"/>
              <a:t>Segregation now ruled illegal in most areas of public life.</a:t>
            </a:r>
          </a:p>
          <a:p>
            <a:endParaRPr lang="en-US" sz="3800" smtClean="0"/>
          </a:p>
          <a:p>
            <a:r>
              <a:rPr lang="en-US" sz="3800" smtClean="0"/>
              <a:t>Voting rights for AA’s strengthened. No more poll taxes, literacy tests, etc.</a:t>
            </a:r>
          </a:p>
        </p:txBody>
      </p:sp>
    </p:spTree>
    <p:extLst>
      <p:ext uri="{BB962C8B-B14F-4D97-AF65-F5344CB8AC3E}">
        <p14:creationId xmlns:p14="http://schemas.microsoft.com/office/powerpoint/2010/main" val="3043776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pPr eaLnBrk="1" hangingPunct="1"/>
            <a:r>
              <a:rPr lang="en-US" dirty="0" smtClean="0"/>
              <a:t>Challenges </a:t>
            </a:r>
            <a:r>
              <a:rPr lang="en-US" dirty="0" smtClean="0"/>
              <a:t>Remain</a:t>
            </a:r>
          </a:p>
        </p:txBody>
      </p:sp>
      <p:sp>
        <p:nvSpPr>
          <p:cNvPr id="25603" name="Content Placeholder 2"/>
          <p:cNvSpPr>
            <a:spLocks noGrp="1"/>
          </p:cNvSpPr>
          <p:nvPr>
            <p:ph idx="1"/>
          </p:nvPr>
        </p:nvSpPr>
        <p:spPr>
          <a:xfrm>
            <a:off x="457200" y="762000"/>
            <a:ext cx="8229600" cy="4525963"/>
          </a:xfrm>
        </p:spPr>
        <p:txBody>
          <a:bodyPr>
            <a:normAutofit/>
          </a:bodyPr>
          <a:lstStyle/>
          <a:p>
            <a:pPr eaLnBrk="1" hangingPunct="1"/>
            <a:r>
              <a:rPr lang="en-US" dirty="0" smtClean="0"/>
              <a:t>Racism </a:t>
            </a:r>
            <a:r>
              <a:rPr lang="en-US" dirty="0" smtClean="0"/>
              <a:t>alive and </a:t>
            </a:r>
            <a:r>
              <a:rPr lang="en-US" dirty="0" smtClean="0"/>
              <a:t>well and the movement thus far had done little for the economic situation of African Americans</a:t>
            </a:r>
          </a:p>
          <a:p>
            <a:pPr eaLnBrk="1" hangingPunct="1"/>
            <a:r>
              <a:rPr lang="en-US" dirty="0" smtClean="0"/>
              <a:t>Housing and employment was still a major problem and hal</a:t>
            </a:r>
            <a:r>
              <a:rPr lang="en-US" dirty="0" smtClean="0"/>
              <a:t>f of all African Americans lived in poverty. In the inner cities, crime and juvenile delinquency were on the rise</a:t>
            </a:r>
            <a:endParaRPr lang="en-US" dirty="0" smtClean="0"/>
          </a:p>
          <a:p>
            <a:pPr marL="0" indent="0" eaLnBrk="1" hangingPunct="1">
              <a:buNone/>
            </a:pPr>
            <a:endParaRPr lang="en-US" dirty="0" smtClean="0"/>
          </a:p>
        </p:txBody>
      </p:sp>
      <p:pic>
        <p:nvPicPr>
          <p:cNvPr id="25604" name="Picture 5" descr="http://cgz.e2bn.net/e2bn/leas/c99/schools/cgz/accounts/staff/rchambers/GeoBytes%20GCSE%20Blog%20Resources/Images/Settlement/ValVannet_tenementhou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350808"/>
            <a:ext cx="3505200" cy="245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65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amciv.files.wordpress.com/2009/04/103rdstreet_watts_riot_1965.jpg?w=500&amp;h=4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67056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http://www.affordablehousinginstitute.org/blogs/us/Watts_1965_4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3914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lh6.ggpht.com/_rw-8LvkNqYk/TNSesYPIWII/AAAAAAAAB0E/ihUZ_zpqup4/Watts%2520Rio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85800"/>
            <a:ext cx="73263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http://www.findingdulcinea.com/docroot/dulcinea/fd_images/news/on-this-day/July-August-08/On-this-Day---Watts-Riots--Erupt-in-Los-Angeles/news/0/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066800"/>
            <a:ext cx="8086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descr="http://www.detroits-great-rebellion.com/publishImages/Index~~element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76400"/>
            <a:ext cx="87518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472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48130"/>
                                        </p:tgtEl>
                                      </p:cBhvr>
                                    </p:animEffect>
                                    <p:set>
                                      <p:cBhvr>
                                        <p:cTn id="7" dur="1" fill="hold">
                                          <p:stCondLst>
                                            <p:cond delay="499"/>
                                          </p:stCondLst>
                                        </p:cTn>
                                        <p:tgtEl>
                                          <p:spTgt spid="48130"/>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par>
                          <p:cTn id="11" fill="hold" nodeType="afterGroup">
                            <p:stCondLst>
                              <p:cond delay="500"/>
                            </p:stCondLst>
                            <p:childTnLst>
                              <p:par>
                                <p:cTn id="12" presetID="4" presetClass="exit" presetSubtype="16" fill="hold" nodeType="afterEffect">
                                  <p:stCondLst>
                                    <p:cond delay="5000"/>
                                  </p:stCondLst>
                                  <p:childTnLst>
                                    <p:animEffect transition="out" filter="box(in)">
                                      <p:cBhvr>
                                        <p:cTn id="13" dur="500"/>
                                        <p:tgtEl>
                                          <p:spTgt spid="48134"/>
                                        </p:tgtEl>
                                      </p:cBhvr>
                                    </p:animEffect>
                                    <p:set>
                                      <p:cBhvr>
                                        <p:cTn id="14" dur="1" fill="hold">
                                          <p:stCondLst>
                                            <p:cond delay="499"/>
                                          </p:stCondLst>
                                        </p:cTn>
                                        <p:tgtEl>
                                          <p:spTgt spid="48134"/>
                                        </p:tgtEl>
                                        <p:attrNameLst>
                                          <p:attrName>style.visibility</p:attrName>
                                        </p:attrNameLst>
                                      </p:cBhvr>
                                      <p:to>
                                        <p:strVal val="hidden"/>
                                      </p:to>
                                    </p:set>
                                  </p:childTnLst>
                                </p:cTn>
                              </p:par>
                            </p:childTnLst>
                          </p:cTn>
                        </p:par>
                        <p:par>
                          <p:cTn id="15" fill="hold" nodeType="afterGroup">
                            <p:stCondLst>
                              <p:cond delay="6000"/>
                            </p:stCondLst>
                            <p:childTnLst>
                              <p:par>
                                <p:cTn id="16" presetID="6" presetClass="entr" presetSubtype="16" fill="hold" nodeType="after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circle(in)">
                                      <p:cBhvr>
                                        <p:cTn id="18" dur="1000"/>
                                        <p:tgtEl>
                                          <p:spTgt spid="48132"/>
                                        </p:tgtEl>
                                      </p:cBhvr>
                                    </p:animEffect>
                                  </p:childTnLst>
                                </p:cTn>
                              </p:par>
                            </p:childTnLst>
                          </p:cTn>
                        </p:par>
                        <p:par>
                          <p:cTn id="19" fill="hold" nodeType="afterGroup">
                            <p:stCondLst>
                              <p:cond delay="7000"/>
                            </p:stCondLst>
                            <p:childTnLst>
                              <p:par>
                                <p:cTn id="20" presetID="8" presetClass="exit" presetSubtype="16" fill="hold" nodeType="afterEffect">
                                  <p:stCondLst>
                                    <p:cond delay="5000"/>
                                  </p:stCondLst>
                                  <p:childTnLst>
                                    <p:animEffect transition="out" filter="diamond(in)">
                                      <p:cBhvr>
                                        <p:cTn id="21" dur="2000"/>
                                        <p:tgtEl>
                                          <p:spTgt spid="48132"/>
                                        </p:tgtEl>
                                      </p:cBhvr>
                                    </p:animEffect>
                                    <p:set>
                                      <p:cBhvr>
                                        <p:cTn id="22" dur="1" fill="hold">
                                          <p:stCondLst>
                                            <p:cond delay="1999"/>
                                          </p:stCondLst>
                                        </p:cTn>
                                        <p:tgtEl>
                                          <p:spTgt spid="48132"/>
                                        </p:tgtEl>
                                        <p:attrNameLst>
                                          <p:attrName>style.visibility</p:attrName>
                                        </p:attrNameLst>
                                      </p:cBhvr>
                                      <p:to>
                                        <p:strVal val="hidden"/>
                                      </p:to>
                                    </p:set>
                                  </p:childTnLst>
                                </p:cTn>
                              </p:par>
                            </p:childTnLst>
                          </p:cTn>
                        </p:par>
                        <p:par>
                          <p:cTn id="23" fill="hold" nodeType="afterGroup">
                            <p:stCondLst>
                              <p:cond delay="14000"/>
                            </p:stCondLst>
                            <p:childTnLst>
                              <p:par>
                                <p:cTn id="24" presetID="1" presetClass="entr" presetSubtype="0" fill="hold" nodeType="afterEffect">
                                  <p:stCondLst>
                                    <p:cond delay="0"/>
                                  </p:stCondLst>
                                  <p:childTnLst>
                                    <p:set>
                                      <p:cBhvr>
                                        <p:cTn id="25" dur="1" fill="hold">
                                          <p:stCondLst>
                                            <p:cond delay="0"/>
                                          </p:stCondLst>
                                        </p:cTn>
                                        <p:tgtEl>
                                          <p:spTgt spid="48136"/>
                                        </p:tgtEl>
                                        <p:attrNameLst>
                                          <p:attrName>style.visibility</p:attrName>
                                        </p:attrNameLst>
                                      </p:cBhvr>
                                      <p:to>
                                        <p:strVal val="visible"/>
                                      </p:to>
                                    </p:set>
                                  </p:childTnLst>
                                </p:cTn>
                              </p:par>
                            </p:childTnLst>
                          </p:cTn>
                        </p:par>
                        <p:par>
                          <p:cTn id="26" fill="hold" nodeType="afterGroup">
                            <p:stCondLst>
                              <p:cond delay="14000"/>
                            </p:stCondLst>
                            <p:childTnLst>
                              <p:par>
                                <p:cTn id="27" presetID="1" presetClass="exit" presetSubtype="0" fill="hold" nodeType="afterEffect">
                                  <p:stCondLst>
                                    <p:cond delay="5000"/>
                                  </p:stCondLst>
                                  <p:childTnLst>
                                    <p:set>
                                      <p:cBhvr>
                                        <p:cTn id="28" dur="1" fill="hold">
                                          <p:stCondLst>
                                            <p:cond delay="0"/>
                                          </p:stCondLst>
                                        </p:cTn>
                                        <p:tgtEl>
                                          <p:spTgt spid="48136"/>
                                        </p:tgtEl>
                                        <p:attrNameLst>
                                          <p:attrName>style.visibility</p:attrName>
                                        </p:attrNameLst>
                                      </p:cBhvr>
                                      <p:to>
                                        <p:strVal val="hidden"/>
                                      </p:to>
                                    </p:set>
                                  </p:childTnLst>
                                </p:cTn>
                              </p:par>
                            </p:childTnLst>
                          </p:cTn>
                        </p:par>
                        <p:par>
                          <p:cTn id="29" fill="hold" nodeType="afterGroup">
                            <p:stCondLst>
                              <p:cond delay="19000"/>
                            </p:stCondLst>
                            <p:childTnLst>
                              <p:par>
                                <p:cTn id="30" presetID="1" presetClass="entr" presetSubtype="0" fill="hold" nodeType="afterEffect">
                                  <p:stCondLst>
                                    <p:cond delay="0"/>
                                  </p:stCondLst>
                                  <p:childTnLst>
                                    <p:set>
                                      <p:cBhvr>
                                        <p:cTn id="31" dur="1" fill="hold">
                                          <p:stCondLst>
                                            <p:cond delay="0"/>
                                          </p:stCondLst>
                                        </p:cTn>
                                        <p:tgtEl>
                                          <p:spTgt spid="48138"/>
                                        </p:tgtEl>
                                        <p:attrNameLst>
                                          <p:attrName>style.visibility</p:attrName>
                                        </p:attrNameLst>
                                      </p:cBhvr>
                                      <p:to>
                                        <p:strVal val="visible"/>
                                      </p:to>
                                    </p:set>
                                  </p:childTnLst>
                                </p:cTn>
                              </p:par>
                            </p:childTnLst>
                          </p:cTn>
                        </p:par>
                        <p:par>
                          <p:cTn id="32" fill="hold" nodeType="afterGroup">
                            <p:stCondLst>
                              <p:cond delay="19000"/>
                            </p:stCondLst>
                            <p:childTnLst>
                              <p:par>
                                <p:cTn id="33" presetID="9" presetClass="exit" presetSubtype="0" fill="hold" nodeType="afterEffect">
                                  <p:stCondLst>
                                    <p:cond delay="5000"/>
                                  </p:stCondLst>
                                  <p:childTnLst>
                                    <p:animEffect transition="out" filter="dissolve">
                                      <p:cBhvr>
                                        <p:cTn id="34" dur="500"/>
                                        <p:tgtEl>
                                          <p:spTgt spid="48138"/>
                                        </p:tgtEl>
                                      </p:cBhvr>
                                    </p:animEffect>
                                    <p:set>
                                      <p:cBhvr>
                                        <p:cTn id="35" dur="1" fill="hold">
                                          <p:stCondLst>
                                            <p:cond delay="499"/>
                                          </p:stCondLst>
                                        </p:cTn>
                                        <p:tgtEl>
                                          <p:spTgt spid="48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ttp://www.swinginsixties.com/black-power.jpg"/>
          <p:cNvPicPr>
            <a:picLocks noChangeAspect="1" noChangeArrowheads="1"/>
          </p:cNvPicPr>
          <p:nvPr/>
        </p:nvPicPr>
        <p:blipFill>
          <a:blip r:embed="rId2">
            <a:extLst>
              <a:ext uri="{28A0092B-C50C-407E-A947-70E740481C1C}">
                <a14:useLocalDpi xmlns:a14="http://schemas.microsoft.com/office/drawing/2010/main" val="0"/>
              </a:ext>
            </a:extLst>
          </a:blip>
          <a:srcRect l="5556" t="5659" r="5556" b="5659"/>
          <a:stretch>
            <a:fillRect/>
          </a:stretch>
        </p:blipFill>
        <p:spPr bwMode="auto">
          <a:xfrm>
            <a:off x="228600" y="5291138"/>
            <a:ext cx="16002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457200" y="-152400"/>
            <a:ext cx="8229600" cy="1143000"/>
          </a:xfrm>
        </p:spPr>
        <p:txBody>
          <a:bodyPr/>
          <a:lstStyle/>
          <a:p>
            <a:pPr eaLnBrk="1" hangingPunct="1"/>
            <a:r>
              <a:rPr lang="en-US" dirty="0" smtClean="0"/>
              <a:t>Black </a:t>
            </a:r>
            <a:r>
              <a:rPr lang="en-US" dirty="0" smtClean="0"/>
              <a:t>Power Movement</a:t>
            </a:r>
          </a:p>
        </p:txBody>
      </p:sp>
      <p:sp>
        <p:nvSpPr>
          <p:cNvPr id="27652" name="Content Placeholder 2"/>
          <p:cNvSpPr>
            <a:spLocks noGrp="1"/>
          </p:cNvSpPr>
          <p:nvPr>
            <p:ph idx="1"/>
          </p:nvPr>
        </p:nvSpPr>
        <p:spPr>
          <a:xfrm>
            <a:off x="0" y="685800"/>
            <a:ext cx="8610600" cy="4525963"/>
          </a:xfrm>
        </p:spPr>
        <p:txBody>
          <a:bodyPr>
            <a:normAutofit/>
          </a:bodyPr>
          <a:lstStyle/>
          <a:p>
            <a:pPr eaLnBrk="1" hangingPunct="1"/>
            <a:r>
              <a:rPr lang="en-US" dirty="0" smtClean="0"/>
              <a:t>Garvey-</a:t>
            </a:r>
            <a:r>
              <a:rPr lang="en-US" dirty="0" err="1" smtClean="0"/>
              <a:t>esque</a:t>
            </a:r>
            <a:r>
              <a:rPr lang="en-US" dirty="0" smtClean="0"/>
              <a:t> in belief that African Americans should control the </a:t>
            </a:r>
            <a:r>
              <a:rPr lang="en-US" dirty="0" smtClean="0"/>
              <a:t>social, political &amp; </a:t>
            </a:r>
            <a:r>
              <a:rPr lang="en-US" dirty="0" smtClean="0"/>
              <a:t>economic </a:t>
            </a:r>
            <a:r>
              <a:rPr lang="en-US" dirty="0" smtClean="0"/>
              <a:t>direction of the </a:t>
            </a:r>
            <a:r>
              <a:rPr lang="en-US" dirty="0" smtClean="0"/>
              <a:t>struggle. Promoted pride </a:t>
            </a:r>
            <a:r>
              <a:rPr lang="en-US" dirty="0" smtClean="0"/>
              <a:t>in being </a:t>
            </a:r>
            <a:r>
              <a:rPr lang="en-US" dirty="0" smtClean="0"/>
              <a:t>black, rejection of </a:t>
            </a:r>
            <a:r>
              <a:rPr lang="en-US" dirty="0" smtClean="0"/>
              <a:t>white </a:t>
            </a:r>
            <a:r>
              <a:rPr lang="en-US" dirty="0" smtClean="0"/>
              <a:t>society and embracing of   racial distinctiveness.</a:t>
            </a:r>
          </a:p>
          <a:p>
            <a:pPr eaLnBrk="1" hangingPunct="1"/>
            <a:r>
              <a:rPr lang="en-US" dirty="0" smtClean="0"/>
              <a:t>Became v</a:t>
            </a:r>
            <a:r>
              <a:rPr lang="en-US" dirty="0" smtClean="0"/>
              <a:t>ery </a:t>
            </a:r>
            <a:r>
              <a:rPr lang="en-US" dirty="0" smtClean="0"/>
              <a:t>popular in inner-city</a:t>
            </a:r>
          </a:p>
          <a:p>
            <a:pPr eaLnBrk="1" hangingPunct="1"/>
            <a:r>
              <a:rPr lang="en-US" dirty="0" smtClean="0"/>
              <a:t>Broke with belief in non-violence</a:t>
            </a:r>
            <a:endParaRPr lang="en-US" dirty="0" smtClean="0"/>
          </a:p>
        </p:txBody>
      </p:sp>
      <p:pic>
        <p:nvPicPr>
          <p:cNvPr id="27653" name="Picture 7" descr="http://www.glogster.com/media/4/13/0/51/130051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1425"/>
            <a:ext cx="29718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noChangeArrowheads="1"/>
          </p:cNvSpPr>
          <p:nvPr/>
        </p:nvSpPr>
        <p:spPr bwMode="auto">
          <a:xfrm>
            <a:off x="4495800" y="5029200"/>
            <a:ext cx="4495800" cy="1752600"/>
          </a:xfrm>
          <a:prstGeom prst="wedgeRectCallout">
            <a:avLst>
              <a:gd name="adj1" fmla="val -37508"/>
              <a:gd name="adj2" fmla="val -127652"/>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altLang="en-US" sz="3600" b="0" dirty="0" smtClean="0"/>
              <a:t>Believed MLK and his coalition with white leaders were not doing anything to help them.</a:t>
            </a:r>
            <a:endParaRPr lang="en-US" altLang="en-US" sz="3600" b="0" dirty="0"/>
          </a:p>
        </p:txBody>
      </p:sp>
      <p:sp>
        <p:nvSpPr>
          <p:cNvPr id="7" name="AutoShape 4"/>
          <p:cNvSpPr>
            <a:spLocks noChangeArrowheads="1"/>
          </p:cNvSpPr>
          <p:nvPr/>
        </p:nvSpPr>
        <p:spPr bwMode="auto">
          <a:xfrm>
            <a:off x="1028700" y="990600"/>
            <a:ext cx="2514600" cy="990600"/>
          </a:xfrm>
          <a:prstGeom prst="wedgeRectCallout">
            <a:avLst>
              <a:gd name="adj1" fmla="val 70204"/>
              <a:gd name="adj2" fmla="val 24807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altLang="en-US" sz="3600" b="0" dirty="0" smtClean="0"/>
              <a:t>OK in self-defense</a:t>
            </a:r>
            <a:endParaRPr lang="en-US" altLang="en-US" sz="3600" b="0" dirty="0"/>
          </a:p>
        </p:txBody>
      </p:sp>
    </p:spTree>
    <p:extLst>
      <p:ext uri="{BB962C8B-B14F-4D97-AF65-F5344CB8AC3E}">
        <p14:creationId xmlns:p14="http://schemas.microsoft.com/office/powerpoint/2010/main" val="23334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lstStyle/>
          <a:p>
            <a:pPr eaLnBrk="1" hangingPunct="1"/>
            <a:r>
              <a:rPr lang="en-US" dirty="0" smtClean="0"/>
              <a:t>I.	Sit-in Movement</a:t>
            </a:r>
          </a:p>
        </p:txBody>
      </p:sp>
      <p:sp>
        <p:nvSpPr>
          <p:cNvPr id="11267" name="Content Placeholder 2"/>
          <p:cNvSpPr>
            <a:spLocks noGrp="1"/>
          </p:cNvSpPr>
          <p:nvPr>
            <p:ph idx="1"/>
          </p:nvPr>
        </p:nvSpPr>
        <p:spPr>
          <a:xfrm>
            <a:off x="228600" y="838200"/>
            <a:ext cx="8458200" cy="4525963"/>
          </a:xfrm>
        </p:spPr>
        <p:txBody>
          <a:bodyPr/>
          <a:lstStyle/>
          <a:p>
            <a:pPr eaLnBrk="1" hangingPunct="1"/>
            <a:r>
              <a:rPr lang="en-US" dirty="0" smtClean="0"/>
              <a:t>Started </a:t>
            </a:r>
            <a:r>
              <a:rPr lang="en-US" dirty="0" smtClean="0"/>
              <a:t>in Greensboro, N.C. (SNCC</a:t>
            </a:r>
            <a:r>
              <a:rPr lang="en-US" dirty="0" smtClean="0"/>
              <a:t>) with</a:t>
            </a:r>
            <a:r>
              <a:rPr lang="en-US" dirty="0"/>
              <a:t> </a:t>
            </a:r>
            <a:r>
              <a:rPr lang="en-US" dirty="0" smtClean="0"/>
              <a:t>4 </a:t>
            </a:r>
            <a:r>
              <a:rPr lang="en-US" dirty="0" smtClean="0"/>
              <a:t>students at Woolworth’s lunch </a:t>
            </a:r>
            <a:r>
              <a:rPr lang="en-US" dirty="0" smtClean="0"/>
              <a:t>counter. </a:t>
            </a:r>
            <a:r>
              <a:rPr lang="en-US" dirty="0" err="1" smtClean="0"/>
              <a:t>Whne</a:t>
            </a:r>
            <a:r>
              <a:rPr lang="en-US" dirty="0" smtClean="0"/>
              <a:t> they were refused </a:t>
            </a:r>
            <a:r>
              <a:rPr lang="en-US" dirty="0" smtClean="0"/>
              <a:t>service</a:t>
            </a:r>
            <a:r>
              <a:rPr lang="en-US" dirty="0" smtClean="0"/>
              <a:t>, they </a:t>
            </a:r>
            <a:r>
              <a:rPr lang="en-US" dirty="0" smtClean="0"/>
              <a:t>wouldn’t </a:t>
            </a:r>
            <a:r>
              <a:rPr lang="en-US" dirty="0" smtClean="0"/>
              <a:t>leave. Came back next day and did it again, with even more of their friends. Movement </a:t>
            </a:r>
            <a:r>
              <a:rPr lang="en-US" dirty="0" smtClean="0"/>
              <a:t>grew across </a:t>
            </a:r>
            <a:r>
              <a:rPr lang="en-US" dirty="0" smtClean="0"/>
              <a:t>country. They were non-violent</a:t>
            </a:r>
            <a:r>
              <a:rPr lang="en-US" dirty="0" smtClean="0"/>
              <a:t>, even when attacked</a:t>
            </a:r>
          </a:p>
          <a:p>
            <a:pPr eaLnBrk="1" hangingPunct="1"/>
            <a:endParaRPr lang="en-US" dirty="0" smtClean="0"/>
          </a:p>
        </p:txBody>
      </p:sp>
      <p:pic>
        <p:nvPicPr>
          <p:cNvPr id="11268" name="Picture 5" descr="http://www.eurweb.com/wp-content/uploads/2010/02/lunch_counter_sit-in1960-med-w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67462"/>
            <a:ext cx="3997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4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514600" y="46038"/>
            <a:ext cx="6629400" cy="4525962"/>
          </a:xfrm>
        </p:spPr>
        <p:txBody>
          <a:bodyPr/>
          <a:lstStyle/>
          <a:p>
            <a:pPr eaLnBrk="1" hangingPunct="1"/>
            <a:r>
              <a:rPr lang="en-US" sz="2600" dirty="0" smtClean="0"/>
              <a:t>Malcolm </a:t>
            </a:r>
            <a:r>
              <a:rPr lang="en-US" sz="2600" dirty="0" smtClean="0"/>
              <a:t>X and Nation of Islam</a:t>
            </a:r>
          </a:p>
          <a:p>
            <a:pPr eaLnBrk="1" hangingPunct="1"/>
            <a:r>
              <a:rPr lang="en-US" sz="2600" dirty="0" smtClean="0"/>
              <a:t>        1. Anti-white</a:t>
            </a:r>
          </a:p>
          <a:p>
            <a:pPr eaLnBrk="1" hangingPunct="1"/>
            <a:r>
              <a:rPr lang="en-US" sz="2600" dirty="0" smtClean="0"/>
              <a:t>        2. “X” stood for slave family</a:t>
            </a:r>
          </a:p>
          <a:p>
            <a:pPr eaLnBrk="1" hangingPunct="1"/>
            <a:r>
              <a:rPr lang="en-US" sz="2600" dirty="0" smtClean="0"/>
              <a:t>        3. Black Muslims </a:t>
            </a:r>
            <a:r>
              <a:rPr lang="en-US" sz="2600" dirty="0" smtClean="0"/>
              <a:t>preached </a:t>
            </a:r>
            <a:r>
              <a:rPr lang="en-US" sz="2600" dirty="0" smtClean="0"/>
              <a:t>black </a:t>
            </a:r>
            <a:r>
              <a:rPr lang="en-US" sz="2600" dirty="0" smtClean="0"/>
              <a:t>	   </a:t>
            </a:r>
          </a:p>
          <a:p>
            <a:pPr eaLnBrk="1" hangingPunct="1"/>
            <a:r>
              <a:rPr lang="en-US" sz="2600" dirty="0"/>
              <a:t> </a:t>
            </a:r>
            <a:r>
              <a:rPr lang="en-US" sz="2600" dirty="0" smtClean="0"/>
              <a:t>            </a:t>
            </a:r>
            <a:r>
              <a:rPr lang="en-US" sz="2600" dirty="0" smtClean="0"/>
              <a:t>nationalism; separate black society</a:t>
            </a:r>
            <a:endParaRPr lang="en-US" sz="2600" dirty="0" smtClean="0"/>
          </a:p>
          <a:p>
            <a:pPr eaLnBrk="1" hangingPunct="1"/>
            <a:r>
              <a:rPr lang="en-US" sz="2600" dirty="0" smtClean="0"/>
              <a:t>        4. </a:t>
            </a:r>
            <a:r>
              <a:rPr lang="en-US" sz="2600" dirty="0" smtClean="0"/>
              <a:t>black community self-sufficient</a:t>
            </a:r>
          </a:p>
          <a:p>
            <a:pPr eaLnBrk="1" hangingPunct="1"/>
            <a:r>
              <a:rPr lang="en-US" sz="2600" dirty="0" smtClean="0"/>
              <a:t>        </a:t>
            </a:r>
            <a:r>
              <a:rPr lang="en-US" sz="2600" dirty="0" smtClean="0"/>
              <a:t>5. </a:t>
            </a:r>
            <a:r>
              <a:rPr lang="en-US" sz="2600" dirty="0" smtClean="0"/>
              <a:t>1964: Malcolm leaves Nation of Islam</a:t>
            </a:r>
          </a:p>
          <a:p>
            <a:pPr eaLnBrk="1" hangingPunct="1"/>
            <a:r>
              <a:rPr lang="en-US" sz="2600" dirty="0" smtClean="0"/>
              <a:t>               a. Feb. ’65: killed by Black Muslims </a:t>
            </a:r>
          </a:p>
          <a:p>
            <a:pPr eaLnBrk="1" hangingPunct="1">
              <a:buFont typeface="Arial" charset="0"/>
              <a:buNone/>
            </a:pPr>
            <a:endParaRPr lang="en-US" sz="2600" dirty="0" smtClean="0"/>
          </a:p>
          <a:p>
            <a:pPr eaLnBrk="1" hangingPunct="1"/>
            <a:endParaRPr lang="en-US" sz="2600" dirty="0" smtClean="0"/>
          </a:p>
        </p:txBody>
      </p:sp>
      <p:pic>
        <p:nvPicPr>
          <p:cNvPr id="28675" name="Picture 4" descr="http://www.worldphoto360.com/wp-content/uploads/2010/04/malcolm-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9450"/>
            <a:ext cx="3200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http://evilmonito.com/wp-content/uploads/2009/05/malcolmx4_t2i1-410x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0480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http://lkspree.com/images/categories/NationOfIslam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70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76200" y="1"/>
            <a:ext cx="9067800" cy="4448666"/>
          </a:xfrm>
        </p:spPr>
        <p:txBody>
          <a:bodyPr>
            <a:normAutofit fontScale="92500" lnSpcReduction="10000"/>
          </a:bodyPr>
          <a:lstStyle/>
          <a:p>
            <a:pPr marL="0" indent="0" algn="ctr" eaLnBrk="1" hangingPunct="1">
              <a:buNone/>
            </a:pPr>
            <a:r>
              <a:rPr lang="en-US" dirty="0" smtClean="0"/>
              <a:t>Black </a:t>
            </a:r>
            <a:r>
              <a:rPr lang="en-US" dirty="0" smtClean="0"/>
              <a:t>Panthers</a:t>
            </a:r>
          </a:p>
          <a:p>
            <a:pPr eaLnBrk="1" hangingPunct="1"/>
            <a:r>
              <a:rPr lang="en-US" dirty="0" smtClean="0"/>
              <a:t>Militant </a:t>
            </a:r>
            <a:r>
              <a:rPr lang="en-US" dirty="0" smtClean="0"/>
              <a:t>organization formed in Oakland, </a:t>
            </a:r>
            <a:r>
              <a:rPr lang="en-US" dirty="0" smtClean="0"/>
              <a:t>Calif. Believed revolution </a:t>
            </a:r>
            <a:r>
              <a:rPr lang="en-US" dirty="0" smtClean="0"/>
              <a:t>is </a:t>
            </a:r>
            <a:r>
              <a:rPr lang="en-US" dirty="0" smtClean="0"/>
              <a:t>necessary and said they wanted to arm blacks and force whites to give whites.</a:t>
            </a:r>
            <a:endParaRPr lang="en-US" dirty="0" smtClean="0"/>
          </a:p>
          <a:p>
            <a:pPr eaLnBrk="1" hangingPunct="1"/>
            <a:r>
              <a:rPr lang="en-US" dirty="0" smtClean="0"/>
              <a:t>“</a:t>
            </a:r>
            <a:r>
              <a:rPr lang="en-US" dirty="0" smtClean="0"/>
              <a:t>Ten-Point Program</a:t>
            </a:r>
            <a:r>
              <a:rPr lang="en-US" dirty="0" smtClean="0"/>
              <a:t>”: </a:t>
            </a:r>
            <a:r>
              <a:rPr lang="en-US" dirty="0" smtClean="0"/>
              <a:t>black empowerment, end racial oppression, </a:t>
            </a:r>
            <a:r>
              <a:rPr lang="en-US" dirty="0" smtClean="0"/>
              <a:t>control </a:t>
            </a:r>
            <a:r>
              <a:rPr lang="en-US" dirty="0" smtClean="0"/>
              <a:t>services in black community</a:t>
            </a:r>
            <a:r>
              <a:rPr lang="en-US" dirty="0" smtClean="0"/>
              <a:t>.</a:t>
            </a:r>
          </a:p>
          <a:p>
            <a:pPr eaLnBrk="1" hangingPunct="1"/>
            <a:r>
              <a:rPr lang="en-US" dirty="0" smtClean="0"/>
              <a:t>Lot of talk and attention b/c of the radical threat, but never really started any trouble. Lot of good for the local community in Oakland, though.</a:t>
            </a:r>
            <a:endParaRPr lang="en-US" dirty="0" smtClean="0"/>
          </a:p>
          <a:p>
            <a:pPr eaLnBrk="1" hangingPunct="1"/>
            <a:endParaRPr lang="en-US" dirty="0" smtClean="0"/>
          </a:p>
        </p:txBody>
      </p:sp>
      <p:pic>
        <p:nvPicPr>
          <p:cNvPr id="29699" name="Picture 4" descr="http://www.unifiedpatriots.com/wp-content/uploads/2011/03/huey-newton-bobby-black-pan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68775"/>
            <a:ext cx="27432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libcom.org/files/images/history/panther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8" y="4448667"/>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http://4.bp.blogspot.com/_mg7D3kYysfw/SxFnVkdqixI/AAAAAAAAOzM/uLTNBXr_oNs/s1600/panther%2520p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343400"/>
            <a:ext cx="19812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87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143000"/>
          </a:xfrm>
        </p:spPr>
        <p:txBody>
          <a:bodyPr/>
          <a:lstStyle/>
          <a:p>
            <a:pPr eaLnBrk="1" hangingPunct="1"/>
            <a:r>
              <a:rPr lang="en-US" dirty="0" smtClean="0"/>
              <a:t>MLK Assassinated</a:t>
            </a:r>
            <a:endParaRPr lang="en-US" dirty="0" smtClean="0"/>
          </a:p>
        </p:txBody>
      </p:sp>
      <p:sp>
        <p:nvSpPr>
          <p:cNvPr id="30723" name="Content Placeholder 2"/>
          <p:cNvSpPr>
            <a:spLocks noGrp="1"/>
          </p:cNvSpPr>
          <p:nvPr>
            <p:ph idx="1"/>
          </p:nvPr>
        </p:nvSpPr>
        <p:spPr>
          <a:xfrm>
            <a:off x="457200" y="762000"/>
            <a:ext cx="8229600" cy="4876800"/>
          </a:xfrm>
        </p:spPr>
        <p:txBody>
          <a:bodyPr>
            <a:normAutofit lnSpcReduction="10000"/>
          </a:bodyPr>
          <a:lstStyle/>
          <a:p>
            <a:pPr eaLnBrk="1" hangingPunct="1"/>
            <a:r>
              <a:rPr lang="en-US" dirty="0" smtClean="0"/>
              <a:t>Memphis</a:t>
            </a:r>
            <a:r>
              <a:rPr lang="en-US" dirty="0" smtClean="0"/>
              <a:t>, Tennessee, April 1968</a:t>
            </a:r>
          </a:p>
          <a:p>
            <a:pPr eaLnBrk="1" hangingPunct="1"/>
            <a:r>
              <a:rPr lang="en-US" dirty="0" smtClean="0"/>
              <a:t>King </a:t>
            </a:r>
            <a:r>
              <a:rPr lang="en-US" dirty="0" smtClean="0"/>
              <a:t>there to support sanitation </a:t>
            </a:r>
            <a:r>
              <a:rPr lang="en-US" dirty="0" smtClean="0"/>
              <a:t>strike and launch </a:t>
            </a:r>
            <a:r>
              <a:rPr lang="en-US" dirty="0" smtClean="0"/>
              <a:t>campaign to get billions of </a:t>
            </a:r>
            <a:r>
              <a:rPr lang="en-US" dirty="0" smtClean="0"/>
              <a:t>gov’t </a:t>
            </a:r>
            <a:r>
              <a:rPr lang="en-US" dirty="0" smtClean="0"/>
              <a:t>dollars to help end poverty</a:t>
            </a:r>
          </a:p>
          <a:p>
            <a:pPr eaLnBrk="1" hangingPunct="1"/>
            <a:r>
              <a:rPr lang="en-US" dirty="0" smtClean="0"/>
              <a:t>He was shot standing on </a:t>
            </a:r>
            <a:r>
              <a:rPr lang="en-US" dirty="0" smtClean="0"/>
              <a:t>hotel </a:t>
            </a:r>
            <a:r>
              <a:rPr lang="en-US" dirty="0" smtClean="0"/>
              <a:t>balcony by James Earl Ray.</a:t>
            </a:r>
            <a:endParaRPr lang="en-US" dirty="0" smtClean="0"/>
          </a:p>
          <a:p>
            <a:pPr eaLnBrk="1" hangingPunct="1"/>
            <a:r>
              <a:rPr lang="en-US" dirty="0" smtClean="0"/>
              <a:t>His death </a:t>
            </a:r>
            <a:r>
              <a:rPr lang="en-US" dirty="0" smtClean="0"/>
              <a:t>left movement with </a:t>
            </a:r>
            <a:r>
              <a:rPr lang="en-US" dirty="0" smtClean="0"/>
              <a:t>lack of</a:t>
            </a:r>
          </a:p>
          <a:p>
            <a:pPr marL="0" indent="0" eaLnBrk="1" hangingPunct="1">
              <a:buNone/>
            </a:pPr>
            <a:r>
              <a:rPr lang="en-US" dirty="0"/>
              <a:t> </a:t>
            </a:r>
            <a:r>
              <a:rPr lang="en-US" dirty="0" smtClean="0"/>
              <a:t>  </a:t>
            </a:r>
            <a:r>
              <a:rPr lang="en-US" dirty="0" smtClean="0"/>
              <a:t> </a:t>
            </a:r>
            <a:r>
              <a:rPr lang="en-US" dirty="0" smtClean="0"/>
              <a:t>unity and </a:t>
            </a:r>
            <a:r>
              <a:rPr lang="en-US" dirty="0" smtClean="0"/>
              <a:t>vision. Steps forward would</a:t>
            </a:r>
          </a:p>
          <a:p>
            <a:pPr marL="0" indent="0" eaLnBrk="1" hangingPunct="1">
              <a:buNone/>
            </a:pPr>
            <a:r>
              <a:rPr lang="en-US" dirty="0"/>
              <a:t> </a:t>
            </a:r>
            <a:r>
              <a:rPr lang="en-US" dirty="0" smtClean="0"/>
              <a:t>   be fewer and farther between.</a:t>
            </a:r>
            <a:endParaRPr lang="en-US" dirty="0" smtClean="0"/>
          </a:p>
        </p:txBody>
      </p:sp>
      <p:pic>
        <p:nvPicPr>
          <p:cNvPr id="30724" name="Picture 5" descr="http://apush-wiki-marlborough-school.wikispaces.com/file/view/jer.JPG/75936405/j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581400"/>
            <a:ext cx="1797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32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143000"/>
          </a:xfrm>
        </p:spPr>
        <p:txBody>
          <a:bodyPr/>
          <a:lstStyle/>
          <a:p>
            <a:pPr eaLnBrk="1" hangingPunct="1"/>
            <a:r>
              <a:rPr lang="en-US" smtClean="0"/>
              <a:t>II.	Freedom Riders (May ’61) </a:t>
            </a:r>
          </a:p>
        </p:txBody>
      </p:sp>
      <p:sp>
        <p:nvSpPr>
          <p:cNvPr id="13315" name="Content Placeholder 2"/>
          <p:cNvSpPr>
            <a:spLocks noGrp="1"/>
          </p:cNvSpPr>
          <p:nvPr>
            <p:ph idx="1"/>
          </p:nvPr>
        </p:nvSpPr>
        <p:spPr>
          <a:xfrm>
            <a:off x="228600" y="685800"/>
            <a:ext cx="8229600" cy="4343399"/>
          </a:xfrm>
        </p:spPr>
        <p:txBody>
          <a:bodyPr>
            <a:normAutofit fontScale="77500" lnSpcReduction="20000"/>
          </a:bodyPr>
          <a:lstStyle/>
          <a:p>
            <a:pPr eaLnBrk="1" hangingPunct="1"/>
            <a:r>
              <a:rPr lang="en-US" dirty="0" smtClean="0"/>
              <a:t>This group of mostly college students were protesting </a:t>
            </a:r>
            <a:r>
              <a:rPr lang="en-US" dirty="0" smtClean="0"/>
              <a:t>interstate bus </a:t>
            </a:r>
            <a:r>
              <a:rPr lang="en-US" dirty="0" smtClean="0"/>
              <a:t>segregation. They would board busses in North and ride into South where Jim Crow Laws provided for segregated waiting rooms at bus terminals. </a:t>
            </a:r>
            <a:endParaRPr lang="en-US" dirty="0" smtClean="0"/>
          </a:p>
          <a:p>
            <a:pPr eaLnBrk="1" hangingPunct="1"/>
            <a:r>
              <a:rPr lang="en-US" dirty="0" smtClean="0"/>
              <a:t>Event came to a head in Birmingham</a:t>
            </a:r>
            <a:r>
              <a:rPr lang="en-US" dirty="0" smtClean="0"/>
              <a:t>, Ala</a:t>
            </a:r>
            <a:r>
              <a:rPr lang="en-US" dirty="0" smtClean="0"/>
              <a:t>. There a mob was awaiting the Freedom Riders at the bus station and attacked/beat them. No cops were around. When asked why he had no police there knowing tha</a:t>
            </a:r>
            <a:r>
              <a:rPr lang="en-US" dirty="0" smtClean="0"/>
              <a:t>t the Riders were coming, Commissioner of Public Safety Eugene “Bull” Connor said he’d given them the day off to spend with their mothers (Mother’s Day). I reality, he had arranged for the mob and beatings.</a:t>
            </a:r>
            <a:endParaRPr lang="en-US" dirty="0" smtClean="0"/>
          </a:p>
        </p:txBody>
      </p:sp>
      <p:pic>
        <p:nvPicPr>
          <p:cNvPr id="13316" name="Picture 5" descr="http://www.encyclopediaofalabama.org/media_content/m-2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 y="4609834"/>
            <a:ext cx="2971800" cy="222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http://www.bobmccaughey.com/post1865/wp-content/uploads/2010/04/BullConn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118" y="4565754"/>
            <a:ext cx="1809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06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normAutofit fontScale="90000"/>
          </a:bodyPr>
          <a:lstStyle/>
          <a:p>
            <a:pPr eaLnBrk="1" hangingPunct="1"/>
            <a:r>
              <a:rPr lang="en-US" dirty="0" smtClean="0"/>
              <a:t/>
            </a:r>
            <a:br>
              <a:rPr lang="en-US" dirty="0" smtClean="0"/>
            </a:br>
            <a:r>
              <a:rPr lang="en-US" dirty="0" smtClean="0"/>
              <a:t>Challenging Segregation</a:t>
            </a:r>
            <a:br>
              <a:rPr lang="en-US" dirty="0" smtClean="0"/>
            </a:br>
            <a:endParaRPr lang="en-US" dirty="0" smtClean="0"/>
          </a:p>
        </p:txBody>
      </p:sp>
      <p:sp>
        <p:nvSpPr>
          <p:cNvPr id="14339" name="Subtitle 2"/>
          <p:cNvSpPr>
            <a:spLocks noGrp="1"/>
          </p:cNvSpPr>
          <p:nvPr>
            <p:ph type="subTitle" idx="1"/>
          </p:nvPr>
        </p:nvSpPr>
        <p:spPr/>
        <p:txBody>
          <a:bodyPr/>
          <a:lstStyle/>
          <a:p>
            <a:pPr eaLnBrk="1" hangingPunct="1"/>
            <a:r>
              <a:rPr lang="en-US" smtClean="0">
                <a:solidFill>
                  <a:schemeClr val="tx1"/>
                </a:solidFill>
              </a:rPr>
              <a:t>1960-1966</a:t>
            </a:r>
          </a:p>
        </p:txBody>
      </p:sp>
    </p:spTree>
    <p:extLst>
      <p:ext uri="{BB962C8B-B14F-4D97-AF65-F5344CB8AC3E}">
        <p14:creationId xmlns:p14="http://schemas.microsoft.com/office/powerpoint/2010/main" val="3939675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lstStyle/>
          <a:p>
            <a:pPr eaLnBrk="1" hangingPunct="1"/>
            <a:r>
              <a:rPr lang="en-US" dirty="0" smtClean="0"/>
              <a:t>JFK </a:t>
            </a:r>
            <a:r>
              <a:rPr lang="en-US" dirty="0" smtClean="0"/>
              <a:t>and Civil Rights</a:t>
            </a:r>
          </a:p>
        </p:txBody>
      </p:sp>
      <p:sp>
        <p:nvSpPr>
          <p:cNvPr id="15363" name="Content Placeholder 2"/>
          <p:cNvSpPr>
            <a:spLocks noGrp="1"/>
          </p:cNvSpPr>
          <p:nvPr>
            <p:ph idx="1"/>
          </p:nvPr>
        </p:nvSpPr>
        <p:spPr>
          <a:xfrm>
            <a:off x="457200" y="762000"/>
            <a:ext cx="8229600" cy="5029200"/>
          </a:xfrm>
        </p:spPr>
        <p:txBody>
          <a:bodyPr>
            <a:normAutofit fontScale="92500" lnSpcReduction="10000"/>
          </a:bodyPr>
          <a:lstStyle/>
          <a:p>
            <a:pPr eaLnBrk="1" hangingPunct="1"/>
            <a:r>
              <a:rPr lang="en-US" dirty="0" smtClean="0"/>
              <a:t>The Black </a:t>
            </a:r>
            <a:r>
              <a:rPr lang="en-US" dirty="0" smtClean="0"/>
              <a:t>vote </a:t>
            </a:r>
            <a:r>
              <a:rPr lang="en-US" dirty="0" smtClean="0"/>
              <a:t>was crucial </a:t>
            </a:r>
            <a:r>
              <a:rPr lang="en-US" dirty="0" smtClean="0"/>
              <a:t>to his </a:t>
            </a:r>
            <a:r>
              <a:rPr lang="en-US" dirty="0" smtClean="0"/>
              <a:t>election and he had made promises to push for civil rights, but he backed off knowing he’d need support from Southern Senators for other issues, </a:t>
            </a:r>
            <a:r>
              <a:rPr lang="en-US" dirty="0" smtClean="0"/>
              <a:t>namely Cold War problems with Russians.</a:t>
            </a:r>
            <a:endParaRPr lang="en-US" dirty="0" smtClean="0"/>
          </a:p>
          <a:p>
            <a:pPr eaLnBrk="1" hangingPunct="1"/>
            <a:r>
              <a:rPr lang="en-US" dirty="0" smtClean="0"/>
              <a:t>He did, however, appoint </a:t>
            </a:r>
            <a:r>
              <a:rPr lang="en-US" dirty="0" smtClean="0"/>
              <a:t>40 </a:t>
            </a:r>
            <a:r>
              <a:rPr lang="en-US" dirty="0" smtClean="0"/>
              <a:t>African-Americans </a:t>
            </a:r>
            <a:r>
              <a:rPr lang="en-US" dirty="0" smtClean="0"/>
              <a:t>to high-ranking gov’t jobs</a:t>
            </a:r>
          </a:p>
          <a:p>
            <a:pPr eaLnBrk="1" hangingPunct="1"/>
            <a:r>
              <a:rPr lang="en-US" dirty="0" smtClean="0"/>
              <a:t>Also established the Committee </a:t>
            </a:r>
            <a:r>
              <a:rPr lang="en-US" dirty="0" smtClean="0"/>
              <a:t>on Equal Employment Opportunities (</a:t>
            </a:r>
            <a:r>
              <a:rPr lang="en-US" dirty="0" smtClean="0"/>
              <a:t>CEEO), which forbade discrimination on racial basis </a:t>
            </a:r>
            <a:r>
              <a:rPr lang="en-US" dirty="0" smtClean="0"/>
              <a:t>in hiring or </a:t>
            </a:r>
            <a:r>
              <a:rPr lang="en-US" dirty="0" smtClean="0"/>
              <a:t>promoting </a:t>
            </a:r>
            <a:r>
              <a:rPr lang="en-US" dirty="0" smtClean="0"/>
              <a:t>people for </a:t>
            </a:r>
            <a:r>
              <a:rPr lang="en-US" dirty="0" smtClean="0"/>
              <a:t>Federal </a:t>
            </a:r>
            <a:r>
              <a:rPr lang="en-US" dirty="0" smtClean="0"/>
              <a:t>jobs. </a:t>
            </a:r>
          </a:p>
        </p:txBody>
      </p:sp>
    </p:spTree>
    <p:extLst>
      <p:ext uri="{BB962C8B-B14F-4D97-AF65-F5344CB8AC3E}">
        <p14:creationId xmlns:p14="http://schemas.microsoft.com/office/powerpoint/2010/main" val="655810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228600"/>
            <a:ext cx="8763000" cy="4525963"/>
          </a:xfrm>
        </p:spPr>
        <p:txBody>
          <a:bodyPr/>
          <a:lstStyle/>
          <a:p>
            <a:pPr eaLnBrk="1" hangingPunct="1"/>
            <a:r>
              <a:rPr lang="en-US" dirty="0" smtClean="0"/>
              <a:t>James Meredith became important figure when he integrated the University of Mississippi. He transferred to the bastion of white education for his senior year. Would need federal body guards to accompany him on campus, but did graduate</a:t>
            </a:r>
            <a:endParaRPr lang="en-US" dirty="0" smtClean="0"/>
          </a:p>
        </p:txBody>
      </p:sp>
      <p:pic>
        <p:nvPicPr>
          <p:cNvPr id="17411" name="Picture 5" descr="http://faculty.smu.edu/dsimon/Change%20Pics/olemi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3814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http://wwwimage.cbsnews.com/images/2008/09/26/image4480268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59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914400"/>
            <a:ext cx="9067800" cy="3505200"/>
          </a:xfrm>
        </p:spPr>
        <p:txBody>
          <a:bodyPr>
            <a:normAutofit fontScale="85000" lnSpcReduction="20000"/>
          </a:bodyPr>
          <a:lstStyle/>
          <a:p>
            <a:pPr eaLnBrk="1" hangingPunct="1"/>
            <a:r>
              <a:rPr lang="en-US" dirty="0" smtClean="0"/>
              <a:t>MLK went there to lead a protest march </a:t>
            </a:r>
            <a:r>
              <a:rPr lang="en-US" dirty="0" smtClean="0"/>
              <a:t>but was arrested by Bull Connor.</a:t>
            </a:r>
          </a:p>
          <a:p>
            <a:pPr eaLnBrk="1" hangingPunct="1"/>
            <a:r>
              <a:rPr lang="en-US" dirty="0" smtClean="0"/>
              <a:t>Writes a “Letter From a Birmingham Jail” in which he explains the plight of the civil rights protestors and the injustice of Jim Crow. Gains a lot of support from around nation. </a:t>
            </a:r>
            <a:endParaRPr lang="en-US" dirty="0" smtClean="0"/>
          </a:p>
          <a:p>
            <a:pPr eaLnBrk="1" hangingPunct="1"/>
            <a:r>
              <a:rPr lang="en-US" dirty="0" smtClean="0"/>
              <a:t>King is eventually released and leads the protest march and Connor orders the marchers beaten. Media coverage is extensive and causes outrage against southern laws and gives JFK the opportunity to order the writing of a civil rights bill.</a:t>
            </a:r>
            <a:endParaRPr lang="en-US" dirty="0" smtClean="0"/>
          </a:p>
          <a:p>
            <a:pPr eaLnBrk="1" hangingPunct="1"/>
            <a:endParaRPr lang="en-US" dirty="0" smtClean="0"/>
          </a:p>
        </p:txBody>
      </p:sp>
      <p:pic>
        <p:nvPicPr>
          <p:cNvPr id="18436" name="Picture 4" descr="http://3.bp.blogspot.com/-M4F6Q0Fjt_g/Ta8Bwgq41vI/AAAAAAAAATY/mapulw5ausw/s1600/Birmingham.jpg"/>
          <p:cNvPicPr>
            <a:picLocks noChangeAspect="1" noChangeArrowheads="1"/>
          </p:cNvPicPr>
          <p:nvPr/>
        </p:nvPicPr>
        <p:blipFill>
          <a:blip r:embed="rId2">
            <a:extLst>
              <a:ext uri="{28A0092B-C50C-407E-A947-70E740481C1C}">
                <a14:useLocalDpi xmlns:a14="http://schemas.microsoft.com/office/drawing/2010/main" val="0"/>
              </a:ext>
            </a:extLst>
          </a:blip>
          <a:srcRect t="13281" b="7028"/>
          <a:stretch>
            <a:fillRect/>
          </a:stretch>
        </p:blipFill>
        <p:spPr bwMode="auto">
          <a:xfrm>
            <a:off x="381000" y="4405016"/>
            <a:ext cx="33528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2.bp.blogspot.com/_rJhooL2bpIk/SRUUiTgZ0QI/AAAAAAAAAJU/DlgGfD-yKXI/s320/may_63-Birmingham_campaign_do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43375"/>
            <a:ext cx="3733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76200" y="0"/>
            <a:ext cx="8229600" cy="1143000"/>
          </a:xfrm>
        </p:spPr>
        <p:txBody>
          <a:bodyPr/>
          <a:lstStyle/>
          <a:p>
            <a:pPr eaLnBrk="1" hangingPunct="1"/>
            <a:r>
              <a:rPr lang="en-US" dirty="0" smtClean="0"/>
              <a:t>Birmingham, Spring of ‘63</a:t>
            </a:r>
            <a:endParaRPr lang="en-US" dirty="0" smtClean="0"/>
          </a:p>
        </p:txBody>
      </p:sp>
    </p:spTree>
    <p:extLst>
      <p:ext uri="{BB962C8B-B14F-4D97-AF65-F5344CB8AC3E}">
        <p14:creationId xmlns:p14="http://schemas.microsoft.com/office/powerpoint/2010/main" val="246671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r>
              <a:rPr lang="en-US" dirty="0" smtClean="0"/>
              <a:t>Announcing </a:t>
            </a:r>
            <a:r>
              <a:rPr lang="en-US" dirty="0" smtClean="0"/>
              <a:t>CRA of 1964</a:t>
            </a:r>
          </a:p>
        </p:txBody>
      </p:sp>
      <p:sp>
        <p:nvSpPr>
          <p:cNvPr id="19459" name="Content Placeholder 2"/>
          <p:cNvSpPr>
            <a:spLocks noGrp="1"/>
          </p:cNvSpPr>
          <p:nvPr>
            <p:ph idx="1"/>
          </p:nvPr>
        </p:nvSpPr>
        <p:spPr>
          <a:xfrm>
            <a:off x="0" y="762000"/>
            <a:ext cx="7315200" cy="5638800"/>
          </a:xfrm>
        </p:spPr>
        <p:txBody>
          <a:bodyPr>
            <a:normAutofit fontScale="85000" lnSpcReduction="20000"/>
          </a:bodyPr>
          <a:lstStyle/>
          <a:p>
            <a:pPr eaLnBrk="1" hangingPunct="1"/>
            <a:r>
              <a:rPr lang="en-US" dirty="0" smtClean="0"/>
              <a:t>Civil Rights bill is written, but Kennedy needs another event to spark outrage in order to announce it and keep southern opposition at a minimum. This happens when a black student attempts to enroll at U. of Alabama. Governor George Wallace physically blocks the doorway to admissions office before being removed by law enforcement. The next day, in retaliation, the KKK murders NAACP lawyer and activist </a:t>
            </a:r>
            <a:r>
              <a:rPr lang="en-US" dirty="0" err="1" smtClean="0"/>
              <a:t>Medgar</a:t>
            </a:r>
            <a:r>
              <a:rPr lang="en-US" dirty="0" smtClean="0"/>
              <a:t> Evers. JFK then announces the CRA.</a:t>
            </a:r>
          </a:p>
          <a:p>
            <a:pPr eaLnBrk="1" hangingPunct="1"/>
            <a:r>
              <a:rPr lang="en-US" dirty="0" smtClean="0"/>
              <a:t>King and the SLCC organizes the March on Washington for Aug. 28, 1963 to pressure Congress to approve the Civil Rights Act. Over 200,000 whites and blacks show up to support the CRA. It is here that King delivers his famous “I have a dream” speech.</a:t>
            </a:r>
            <a:endParaRPr lang="en-US" dirty="0"/>
          </a:p>
          <a:p>
            <a:pPr eaLnBrk="1" hangingPunct="1"/>
            <a:endParaRPr lang="en-US" dirty="0" smtClean="0"/>
          </a:p>
        </p:txBody>
      </p:sp>
      <p:pic>
        <p:nvPicPr>
          <p:cNvPr id="19460" name="Picture 5" descr="http://blogs.clarionledger.com/jmitchell/files/2011/03/medgar-ev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85800"/>
            <a:ext cx="18288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7391400" y="3185019"/>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t>Evers</a:t>
            </a:r>
          </a:p>
        </p:txBody>
      </p:sp>
    </p:spTree>
    <p:extLst>
      <p:ext uri="{BB962C8B-B14F-4D97-AF65-F5344CB8AC3E}">
        <p14:creationId xmlns:p14="http://schemas.microsoft.com/office/powerpoint/2010/main" val="3217912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04800" y="762000"/>
            <a:ext cx="8229600" cy="3992563"/>
          </a:xfrm>
        </p:spPr>
        <p:txBody>
          <a:bodyPr/>
          <a:lstStyle/>
          <a:p>
            <a:pPr marL="457200" lvl="1" indent="0">
              <a:buNone/>
            </a:pPr>
            <a:r>
              <a:rPr lang="en-US" altLang="en-US" sz="3500" dirty="0"/>
              <a:t>The </a:t>
            </a:r>
            <a:r>
              <a:rPr lang="en-US" altLang="en-US" sz="3500" u="sng" dirty="0">
                <a:effectLst>
                  <a:outerShdw blurRad="38100" dist="38100" dir="2700000" algn="tl">
                    <a:srgbClr val="C0C0C0"/>
                  </a:outerShdw>
                </a:effectLst>
              </a:rPr>
              <a:t>Civil Rights Act of 1964 </a:t>
            </a:r>
            <a:r>
              <a:rPr lang="en-US" altLang="en-US" sz="3500" dirty="0"/>
              <a:t>declared segregation in public facilities illegal &amp; officially ended the majority of Jim Crow laws </a:t>
            </a:r>
          </a:p>
          <a:p>
            <a:pPr eaLnBrk="1" hangingPunct="1"/>
            <a:endParaRPr lang="en-US" dirty="0" smtClean="0"/>
          </a:p>
        </p:txBody>
      </p:sp>
      <p:pic>
        <p:nvPicPr>
          <p:cNvPr id="20483" name="Picture 5" descr="http://www.campusprogress.org/sync/images/3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76600"/>
            <a:ext cx="5281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1143000" y="0"/>
            <a:ext cx="7772400" cy="914400"/>
          </a:xfrm>
        </p:spPr>
        <p:txBody>
          <a:bodyPr/>
          <a:lstStyle/>
          <a:p>
            <a:r>
              <a:rPr lang="en-US" altLang="en-US" dirty="0"/>
              <a:t>Civil Rights under LBJ</a:t>
            </a:r>
          </a:p>
        </p:txBody>
      </p:sp>
    </p:spTree>
    <p:extLst>
      <p:ext uri="{BB962C8B-B14F-4D97-AF65-F5344CB8AC3E}">
        <p14:creationId xmlns:p14="http://schemas.microsoft.com/office/powerpoint/2010/main" val="730465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1093</Words>
  <Application>Microsoft Office PowerPoint</Application>
  <PresentationFormat>On-screen Show (4:3)</PresentationFormat>
  <Paragraphs>73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CRM: The 1960s</vt:lpstr>
      <vt:lpstr>I. Sit-in Movement</vt:lpstr>
      <vt:lpstr>II. Freedom Riders (May ’61) </vt:lpstr>
      <vt:lpstr> Challenging Segregation </vt:lpstr>
      <vt:lpstr>JFK and Civil Rights</vt:lpstr>
      <vt:lpstr>PowerPoint Presentation</vt:lpstr>
      <vt:lpstr>Birmingham, Spring of ‘63</vt:lpstr>
      <vt:lpstr>Announcing CRA of 1964</vt:lpstr>
      <vt:lpstr>Civil Rights under LBJ</vt:lpstr>
      <vt:lpstr>Civil Rights under LBJ</vt:lpstr>
      <vt:lpstr>Selma, Alabama (1965)</vt:lpstr>
      <vt:lpstr>Civil Rights under LBJ</vt:lpstr>
      <vt:lpstr>PowerPoint Presentation</vt:lpstr>
      <vt:lpstr>Conclusions</vt:lpstr>
      <vt:lpstr> New Issues </vt:lpstr>
      <vt:lpstr>Achievements by ’65 in civil rights</vt:lpstr>
      <vt:lpstr>Challenges Remain</vt:lpstr>
      <vt:lpstr>PowerPoint Presentation</vt:lpstr>
      <vt:lpstr>Black Power Movement</vt:lpstr>
      <vt:lpstr>PowerPoint Presentation</vt:lpstr>
      <vt:lpstr>PowerPoint Presentation</vt:lpstr>
      <vt:lpstr>MLK Assassinated</vt:lpstr>
    </vt:vector>
  </TitlesOfParts>
  <Company>SDIRC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Thirty-One:   The Ordeal of Liberalism</dc:title>
  <dc:creator>vanbrimmerk</dc:creator>
  <cp:lastModifiedBy>Van Brimmer, Kevin</cp:lastModifiedBy>
  <cp:revision>15</cp:revision>
  <cp:lastPrinted>2011-12-14T11:58:22Z</cp:lastPrinted>
  <dcterms:created xsi:type="dcterms:W3CDTF">2011-11-30T14:30:09Z</dcterms:created>
  <dcterms:modified xsi:type="dcterms:W3CDTF">2013-12-02T20:01:38Z</dcterms:modified>
</cp:coreProperties>
</file>