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1"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5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105665-0D88-4EFF-9424-EBC1C4353553}" type="datetimeFigureOut">
              <a:rPr lang="en-US" smtClean="0"/>
              <a:pPr/>
              <a:t>3/6/2015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52CBC-1236-4789-B304-335689896EA8}" type="slidenum">
              <a:rPr lang="en-US" smtClean="0"/>
              <a:pPr/>
              <a:t>‹#›</a:t>
            </a:fld>
            <a:endParaRPr lang="en-US"/>
          </a:p>
        </p:txBody>
      </p:sp>
    </p:spTree>
    <p:extLst>
      <p:ext uri="{BB962C8B-B14F-4D97-AF65-F5344CB8AC3E}">
        <p14:creationId xmlns:p14="http://schemas.microsoft.com/office/powerpoint/2010/main" val="424266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D52CBC-1236-4789-B304-335689896EA8}" type="slidenum">
              <a:rPr lang="en-US" smtClean="0"/>
              <a:pPr/>
              <a:t>4</a:t>
            </a:fld>
            <a:endParaRPr lang="en-US"/>
          </a:p>
        </p:txBody>
      </p:sp>
    </p:spTree>
    <p:extLst>
      <p:ext uri="{BB962C8B-B14F-4D97-AF65-F5344CB8AC3E}">
        <p14:creationId xmlns:p14="http://schemas.microsoft.com/office/powerpoint/2010/main" val="314283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3/6/2015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3/6/2015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3/6/2015</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3/6/2015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3/6/2015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3/6/2015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3/6/2015</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youtu.be/-ekfej_kmH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 Systems</a:t>
            </a:r>
            <a:endParaRPr lang="en-US" dirty="0"/>
          </a:p>
        </p:txBody>
      </p:sp>
      <p:sp>
        <p:nvSpPr>
          <p:cNvPr id="3" name="Subtitle 2"/>
          <p:cNvSpPr>
            <a:spLocks noGrp="1"/>
          </p:cNvSpPr>
          <p:nvPr>
            <p:ph type="subTitle" idx="1"/>
          </p:nvPr>
        </p:nvSpPr>
        <p:spPr/>
        <p:txBody>
          <a:bodyPr/>
          <a:lstStyle/>
          <a:p>
            <a:r>
              <a:rPr lang="en-US" dirty="0" smtClean="0"/>
              <a:t>Chapter 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fontScale="90000"/>
          </a:bodyPr>
          <a:lstStyle/>
          <a:p>
            <a:r>
              <a:rPr lang="en-US" dirty="0" smtClean="0"/>
              <a:t>Section 1:  Answering the 3 Economic Questions </a:t>
            </a:r>
            <a:r>
              <a:rPr lang="en-US" sz="4000" dirty="0" smtClean="0"/>
              <a:t>(add A&amp;B supporting details)</a:t>
            </a:r>
            <a:endParaRPr lang="en-US" sz="4000" dirty="0"/>
          </a:p>
        </p:txBody>
      </p:sp>
      <p:sp>
        <p:nvSpPr>
          <p:cNvPr id="3" name="Content Placeholder 2"/>
          <p:cNvSpPr>
            <a:spLocks noGrp="1"/>
          </p:cNvSpPr>
          <p:nvPr>
            <p:ph idx="1"/>
          </p:nvPr>
        </p:nvSpPr>
        <p:spPr>
          <a:xfrm>
            <a:off x="0" y="1295400"/>
            <a:ext cx="9144000" cy="5410200"/>
          </a:xfrm>
        </p:spPr>
        <p:txBody>
          <a:bodyPr>
            <a:normAutofit/>
          </a:bodyPr>
          <a:lstStyle/>
          <a:p>
            <a:pPr marL="514350" lvl="0" indent="-514350">
              <a:buFont typeface="+mj-lt"/>
              <a:buAutoNum type="arabicPeriod"/>
            </a:pPr>
            <a:r>
              <a:rPr lang="en-US" dirty="0" smtClean="0"/>
              <a:t>According to the text, the function of an economic system is to produce and distribute goods and services.   </a:t>
            </a:r>
          </a:p>
          <a:p>
            <a:pPr marL="514350" lvl="0" indent="-514350">
              <a:buFont typeface="+mj-lt"/>
              <a:buAutoNum type="arabicPeriod"/>
            </a:pPr>
            <a:r>
              <a:rPr lang="en-US" dirty="0" smtClean="0"/>
              <a:t>The three key economic questions are:  what goods and services should be produced? How?  and for whom? </a:t>
            </a:r>
          </a:p>
          <a:p>
            <a:pPr marL="514350" lvl="0" indent="-514350">
              <a:buFont typeface="+mj-lt"/>
              <a:buAutoNum type="arabicPeriod"/>
            </a:pPr>
            <a:r>
              <a:rPr lang="en-US" dirty="0" smtClean="0"/>
              <a:t>Societies determine how to answer the 3 questions based on a combination of values and goals. </a:t>
            </a:r>
          </a:p>
          <a:p>
            <a:pPr marL="514350" lvl="0" indent="-514350">
              <a:buFont typeface="+mj-lt"/>
              <a:buAutoNum type="arabicPeriod"/>
            </a:pPr>
            <a:r>
              <a:rPr lang="en-US" dirty="0" smtClean="0"/>
              <a:t>The main goals economic systems use include: efficiency, freedom, security, equity, and growth. </a:t>
            </a:r>
          </a:p>
          <a:p>
            <a:pPr marL="514350" lvl="0" indent="-514350">
              <a:buFont typeface="+mj-lt"/>
              <a:buAutoNum type="arabicPeriod"/>
            </a:pPr>
            <a:r>
              <a:rPr lang="en-US" dirty="0"/>
              <a:t>A</a:t>
            </a:r>
            <a:r>
              <a:rPr lang="en-US" dirty="0" smtClean="0"/>
              <a:t> safety net is a type of government program for protection of people against unfavorable economic conditions.</a:t>
            </a:r>
          </a:p>
          <a:p>
            <a:pPr marL="514350" lvl="0" indent="-514350">
              <a:buFont typeface="+mj-lt"/>
              <a:buAutoNum type="arabicPeriod"/>
            </a:pPr>
            <a:r>
              <a:rPr lang="en-US" dirty="0" smtClean="0"/>
              <a:t>The 4 economic systems are: traditional, free market, centrally planned (aka command), and mixed. </a:t>
            </a:r>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rmAutofit/>
          </a:bodyPr>
          <a:lstStyle/>
          <a:p>
            <a:r>
              <a:rPr lang="en-US" sz="3200" dirty="0" smtClean="0"/>
              <a:t>DEAR ABBY: Please reprint the forms of government you had in your column a few years ago. I believe there was something about a cow in the explanation.</a:t>
            </a:r>
            <a:endParaRPr lang="en-US" sz="3200"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COMMUNISM: You have two cows. The government takes both of them and gives you part of the milk. </a:t>
            </a:r>
          </a:p>
          <a:p>
            <a:r>
              <a:rPr lang="en-US" dirty="0" smtClean="0"/>
              <a:t>SOCIALISM: You have two cows. The government takes one and gives it to your neighbor. </a:t>
            </a:r>
          </a:p>
          <a:p>
            <a:r>
              <a:rPr lang="en-US" dirty="0" smtClean="0"/>
              <a:t>FASCISM: You have two cows. The government takes both cows and sells you the milk. </a:t>
            </a:r>
          </a:p>
          <a:p>
            <a:r>
              <a:rPr lang="en-US" dirty="0" smtClean="0"/>
              <a:t>NAZISM: You have two cows. The government takes both your cows, then shoots you. </a:t>
            </a:r>
          </a:p>
          <a:p>
            <a:r>
              <a:rPr lang="en-US" dirty="0" smtClean="0"/>
              <a:t>BUREAUCRACY: You have two cows. The government takes both of them, shoots one, milks the other, then pours the milk down the drain. </a:t>
            </a:r>
          </a:p>
          <a:p>
            <a:r>
              <a:rPr lang="en-US" dirty="0" smtClean="0"/>
              <a:t>CAPITALISM: You have two cows. You sell one of them and buy a bull.</a:t>
            </a:r>
          </a:p>
          <a:p>
            <a:pPr marL="0" indent="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8200"/>
          </a:xfrm>
        </p:spPr>
        <p:txBody>
          <a:bodyPr/>
          <a:lstStyle/>
          <a:p>
            <a:r>
              <a:rPr lang="en-US" dirty="0" smtClean="0"/>
              <a:t>Section 2:  The Free Market</a:t>
            </a:r>
            <a:endParaRPr lang="en-US"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pPr marL="514350" lvl="0" indent="-514350">
              <a:buFont typeface="+mj-lt"/>
              <a:buAutoNum type="arabicPeriod"/>
            </a:pPr>
            <a:r>
              <a:rPr lang="en-US" sz="2400" dirty="0" smtClean="0"/>
              <a:t>Markets exist because buyers and sellers need to exchange goods and services. </a:t>
            </a:r>
          </a:p>
          <a:p>
            <a:pPr marL="514350" lvl="0" indent="-514350">
              <a:buFont typeface="+mj-lt"/>
              <a:buAutoNum type="arabicPeriod"/>
            </a:pPr>
            <a:r>
              <a:rPr lang="en-US" sz="2400" dirty="0" smtClean="0"/>
              <a:t>Specialization is necessary because it makes production more efficient and no one is self-sufficient. </a:t>
            </a:r>
          </a:p>
          <a:p>
            <a:pPr marL="514350" lvl="0" indent="-514350">
              <a:buFont typeface="+mj-lt"/>
              <a:buAutoNum type="arabicPeriod"/>
            </a:pPr>
            <a:r>
              <a:rPr lang="en-US" sz="2400" dirty="0" smtClean="0"/>
              <a:t>Use the figure 2.2 on pg. 31 to answer the following questions:</a:t>
            </a:r>
          </a:p>
          <a:p>
            <a:pPr marL="850392" lvl="1" indent="-457200">
              <a:buFont typeface="+mj-lt"/>
              <a:buAutoNum type="alphaLcParenR"/>
            </a:pPr>
            <a:r>
              <a:rPr lang="en-US" dirty="0" smtClean="0"/>
              <a:t>What does the figure as a whole represent?</a:t>
            </a:r>
          </a:p>
          <a:p>
            <a:pPr marL="850392" lvl="1" indent="-457200">
              <a:buFont typeface="+mj-lt"/>
              <a:buAutoNum type="alphaLcParenR"/>
            </a:pPr>
            <a:r>
              <a:rPr lang="en-US" dirty="0" smtClean="0"/>
              <a:t>What does the upper half represent?</a:t>
            </a:r>
          </a:p>
          <a:p>
            <a:pPr marL="850392" lvl="1" indent="-457200">
              <a:buFont typeface="+mj-lt"/>
              <a:buAutoNum type="alphaLcParenR"/>
            </a:pPr>
            <a:r>
              <a:rPr lang="en-US" dirty="0" smtClean="0"/>
              <a:t>What does the lower line of monetary flow show?</a:t>
            </a:r>
          </a:p>
          <a:p>
            <a:pPr marL="514350" lvl="0" indent="-514350">
              <a:buFont typeface="+mj-lt"/>
              <a:buAutoNum type="arabicPeriod"/>
            </a:pPr>
            <a:r>
              <a:rPr lang="en-US" sz="2400" dirty="0" smtClean="0"/>
              <a:t>The product market is when households purchase goods/services from firms. </a:t>
            </a:r>
          </a:p>
          <a:p>
            <a:pPr marL="514350" lvl="0" indent="-514350">
              <a:buFont typeface="+mj-lt"/>
              <a:buAutoNum type="arabicPeriod"/>
            </a:pPr>
            <a:r>
              <a:rPr lang="en-US" sz="2400" dirty="0" smtClean="0"/>
              <a:t>The free market philosopher that published </a:t>
            </a:r>
            <a:r>
              <a:rPr lang="en-US" sz="2400" i="1" dirty="0" smtClean="0"/>
              <a:t>The Wealth of Nations </a:t>
            </a:r>
            <a:r>
              <a:rPr lang="en-US" sz="2400" dirty="0" smtClean="0"/>
              <a:t>was Adam Smith</a:t>
            </a:r>
            <a:r>
              <a:rPr lang="en-US" sz="2400" i="1" dirty="0" smtClean="0"/>
              <a:t>.</a:t>
            </a:r>
            <a:endParaRPr lang="en-US" sz="2400" dirty="0" smtClean="0"/>
          </a:p>
          <a:p>
            <a:pPr marL="514350" lvl="0" indent="-514350">
              <a:buFont typeface="+mj-lt"/>
              <a:buAutoNum type="arabicPeriod"/>
            </a:pPr>
            <a:r>
              <a:rPr lang="en-US" sz="2400" dirty="0" smtClean="0"/>
              <a:t>The motivating force behind the free market is self-interest.</a:t>
            </a:r>
          </a:p>
          <a:p>
            <a:pPr marL="514350" lvl="0" indent="-514350">
              <a:buFont typeface="+mj-lt"/>
              <a:buAutoNum type="arabicPeriod"/>
            </a:pPr>
            <a:r>
              <a:rPr lang="en-US" sz="2400" dirty="0" smtClean="0"/>
              <a:t>Profits are the incentives that motivate a manufacturer to sell a product.</a:t>
            </a:r>
          </a:p>
          <a:p>
            <a:pPr marL="514350" indent="-514350">
              <a:buFont typeface="+mj-lt"/>
              <a:buAutoNum type="arabicPeriod"/>
            </a:pPr>
            <a:r>
              <a:rPr lang="en-US" sz="2400" dirty="0" smtClean="0"/>
              <a:t>Competition is the struggle among producers for the consumer’s </a:t>
            </a:r>
            <a:r>
              <a:rPr lang="en-US" sz="2400" dirty="0"/>
              <a:t>business. </a:t>
            </a:r>
            <a:endParaRPr lang="en-US" sz="2400" dirty="0" smtClean="0"/>
          </a:p>
          <a:p>
            <a:pPr marL="514350" indent="-514350">
              <a:buFont typeface="+mj-lt"/>
              <a:buAutoNum type="arabicPeriod"/>
            </a:pPr>
            <a:r>
              <a:rPr lang="en-US" sz="2400" dirty="0" smtClean="0"/>
              <a:t>For </a:t>
            </a:r>
            <a:r>
              <a:rPr lang="en-US" sz="2400" dirty="0"/>
              <a:t>a free market economy, the goals that help to define it include efficiency, freedom, growth and consumer sovereignty.</a:t>
            </a:r>
          </a:p>
          <a:p>
            <a:pPr marL="514350" lvl="0" indent="-514350">
              <a:buFont typeface="+mj-lt"/>
              <a:buAutoNum type="arabicPeriod"/>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4400" dirty="0" smtClean="0"/>
              <a:t>Section 3:  Centrally Planned Economies</a:t>
            </a:r>
            <a:endParaRPr lang="en-US" sz="4400" dirty="0"/>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pPr marL="514350" lvl="0" indent="-514350">
              <a:buFont typeface="+mj-lt"/>
              <a:buAutoNum type="arabicPeriod"/>
            </a:pPr>
            <a:r>
              <a:rPr lang="en-US" dirty="0"/>
              <a:t>A</a:t>
            </a:r>
            <a:r>
              <a:rPr lang="en-US" dirty="0" smtClean="0"/>
              <a:t>ccording </a:t>
            </a:r>
            <a:r>
              <a:rPr lang="en-US" dirty="0"/>
              <a:t>to the three key economic </a:t>
            </a:r>
            <a:r>
              <a:rPr lang="en-US" dirty="0" smtClean="0"/>
              <a:t>questions the characteristic of a centrally planned economy</a:t>
            </a:r>
            <a:r>
              <a:rPr lang="en-US" dirty="0"/>
              <a:t> </a:t>
            </a:r>
            <a:r>
              <a:rPr lang="en-US" dirty="0" smtClean="0"/>
              <a:t>is centralized government makes all decisions.</a:t>
            </a:r>
          </a:p>
          <a:p>
            <a:pPr marL="514350" indent="-514350">
              <a:buFont typeface="+mj-lt"/>
              <a:buAutoNum type="arabicPeriod"/>
            </a:pPr>
            <a:r>
              <a:rPr lang="en-US" dirty="0" smtClean="0"/>
              <a:t>Socialists believe wealth should be evenly distributed so the government controls the centers of economic power though socialism </a:t>
            </a:r>
            <a:r>
              <a:rPr lang="en-US" dirty="0"/>
              <a:t>uses both government planning and individuals to answer the key </a:t>
            </a:r>
            <a:r>
              <a:rPr lang="en-US" dirty="0" smtClean="0"/>
              <a:t>questions. </a:t>
            </a:r>
          </a:p>
          <a:p>
            <a:pPr marL="514350" indent="-514350">
              <a:buFont typeface="+mj-lt"/>
              <a:buAutoNum type="arabicPeriod"/>
            </a:pPr>
            <a:r>
              <a:rPr lang="en-US" smtClean="0">
                <a:hlinkClick r:id="rId2"/>
              </a:rPr>
              <a:t>Communist </a:t>
            </a:r>
            <a:r>
              <a:rPr lang="en-US" smtClean="0"/>
              <a:t>is an extreme </a:t>
            </a:r>
            <a:r>
              <a:rPr lang="en-US" dirty="0" smtClean="0"/>
              <a:t>form </a:t>
            </a:r>
            <a:r>
              <a:rPr lang="en-US" smtClean="0"/>
              <a:t>of socialism, </a:t>
            </a:r>
            <a:r>
              <a:rPr lang="en-US" dirty="0" smtClean="0"/>
              <a:t>but unlike </a:t>
            </a:r>
            <a:r>
              <a:rPr lang="en-US" dirty="0" smtClean="0">
                <a:hlinkClick r:id="rId3" action="ppaction://hlinksldjump"/>
              </a:rPr>
              <a:t>socialism</a:t>
            </a:r>
            <a:r>
              <a:rPr lang="en-US" dirty="0" smtClean="0"/>
              <a:t>, communists are authoritarian (“</a:t>
            </a:r>
            <a:r>
              <a:rPr lang="en-US" dirty="0"/>
              <a:t>requiring strict obedience to someone such as a dictator</a:t>
            </a:r>
            <a:r>
              <a:rPr lang="en-US" dirty="0" smtClean="0"/>
              <a:t>”). Socialism can coexist with free market. </a:t>
            </a:r>
          </a:p>
          <a:p>
            <a:pPr marL="514350" indent="-514350">
              <a:buFont typeface="+mj-lt"/>
              <a:buAutoNum type="arabicPeriod"/>
            </a:pPr>
            <a:r>
              <a:rPr lang="en-US" dirty="0" smtClean="0"/>
              <a:t>Vladimir Lenin was the leader that introduced communism and central planning to the former Soviet Union. But it was Stalin that imposed the strict plans that boosted the economy. </a:t>
            </a:r>
          </a:p>
          <a:p>
            <a:pPr marL="514350" indent="-514350">
              <a:buFont typeface="+mj-lt"/>
              <a:buAutoNum type="arabicPeriod"/>
            </a:pPr>
            <a:r>
              <a:rPr lang="en-US" dirty="0" smtClean="0"/>
              <a:t>The main problems consumers of centrally planned economies encounter</a:t>
            </a:r>
            <a:r>
              <a:rPr lang="en-US" dirty="0"/>
              <a:t> </a:t>
            </a:r>
            <a:r>
              <a:rPr lang="en-US" dirty="0" smtClean="0"/>
              <a:t>includes shortages and low quality goods. Usually because government focused on heavy industry (trade off). </a:t>
            </a:r>
          </a:p>
          <a:p>
            <a:pPr marL="514350" lvl="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62000"/>
          </a:xfrm>
        </p:spPr>
        <p:txBody>
          <a:bodyPr>
            <a:normAutofit fontScale="90000"/>
          </a:bodyPr>
          <a:lstStyle/>
          <a:p>
            <a:r>
              <a:rPr lang="en-US" dirty="0" smtClean="0"/>
              <a:t>Section 4:  Modern Economies</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pPr marL="514350" lvl="0" indent="-514350">
              <a:buFont typeface="+mj-lt"/>
              <a:buAutoNum type="arabicPeriod"/>
            </a:pPr>
            <a:r>
              <a:rPr lang="en-US" dirty="0" smtClean="0"/>
              <a:t>There very few “pure” economies because pure economies do not meet the needs of the society. </a:t>
            </a:r>
          </a:p>
          <a:p>
            <a:pPr marL="514350" lvl="0" indent="-514350">
              <a:buFont typeface="+mj-lt"/>
              <a:buAutoNum type="arabicPeriod"/>
            </a:pPr>
            <a:r>
              <a:rPr lang="en-US" dirty="0" smtClean="0"/>
              <a:t>Markets need some government intervention since some needs are better achieved through government action.</a:t>
            </a:r>
          </a:p>
          <a:p>
            <a:pPr marL="514350" lvl="0" indent="-514350">
              <a:buFont typeface="+mj-lt"/>
              <a:buAutoNum type="arabicPeriod"/>
            </a:pPr>
            <a:r>
              <a:rPr lang="en-US" dirty="0" smtClean="0"/>
              <a:t>Laissez faire is the doctrine that government should not interfere with the economy but there are limitations. </a:t>
            </a:r>
          </a:p>
          <a:p>
            <a:pPr marL="514350" lvl="0" indent="-514350">
              <a:buFont typeface="+mj-lt"/>
              <a:buAutoNum type="arabicPeriod"/>
            </a:pPr>
            <a:r>
              <a:rPr lang="en-US" dirty="0" smtClean="0"/>
              <a:t>In a mixed economy, the government’s role in the product market includes purchasing goods/services to make the government run; the factor market, they employ workers. </a:t>
            </a:r>
          </a:p>
          <a:p>
            <a:pPr marL="514350" lvl="0" indent="-514350">
              <a:buFont typeface="+mj-lt"/>
              <a:buAutoNum type="arabicPeriod"/>
            </a:pPr>
            <a:r>
              <a:rPr lang="en-US" dirty="0" smtClean="0"/>
              <a:t>An economic system characterized by private or corporate ownership of capital goods is free enterprise.</a:t>
            </a:r>
          </a:p>
          <a:p>
            <a:pPr marL="514350" lvl="0" indent="-514350">
              <a:buFont typeface="+mj-lt"/>
              <a:buAutoNum type="arabicPeriod"/>
            </a:pPr>
            <a:r>
              <a:rPr lang="en-US" dirty="0" smtClean="0"/>
              <a:t>A continuum is used to show the range of combinations of free market and centrally planned systems. </a:t>
            </a:r>
          </a:p>
          <a:p>
            <a:pPr marL="514350" lvl="0" indent="-514350">
              <a:buFont typeface="+mj-lt"/>
              <a:buAutoNum type="arabicPeriod"/>
            </a:pPr>
            <a:r>
              <a:rPr lang="en-US" dirty="0" smtClean="0"/>
              <a:t>If a country is said to be in transition, it means it is moving from one economic system to another.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0654" y="15240"/>
            <a:ext cx="7716011" cy="4648200"/>
          </a:xfrm>
          <a:prstGeom prst="rect">
            <a:avLst/>
          </a:prstGeom>
        </p:spPr>
      </p:pic>
      <p:sp>
        <p:nvSpPr>
          <p:cNvPr id="5" name="TextBox 4"/>
          <p:cNvSpPr txBox="1"/>
          <p:nvPr/>
        </p:nvSpPr>
        <p:spPr>
          <a:xfrm>
            <a:off x="121920" y="4038600"/>
            <a:ext cx="879348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No country has an economic system that is 100 percent communism, socialism, or capitalism. All countries today have </a:t>
            </a:r>
            <a:r>
              <a:rPr lang="en-US" b="1" i="1" dirty="0"/>
              <a:t>mixed economic systems</a:t>
            </a:r>
            <a:r>
              <a:rPr lang="en-US" dirty="0"/>
              <a:t> or mixed economies, with some free enterprise and some government ownership.</a:t>
            </a:r>
          </a:p>
          <a:p>
            <a:pPr marL="285750" indent="-285750">
              <a:buFont typeface="Arial" panose="020B0604020202020204" pitchFamily="34" charset="0"/>
              <a:buChar char="•"/>
            </a:pPr>
            <a:r>
              <a:rPr lang="en-US" dirty="0"/>
              <a:t>In the U.S., as in most capitalist countries, there are many examples of government ownership. Public colleges, high schools, and elementary schools, for example, are owned and operated by state or local governments. Other publicly owned enterprises are the postal service, many municipal bus lines and trains, a few electric power plants, and housing projects. </a:t>
            </a:r>
          </a:p>
          <a:p>
            <a:endParaRPr lang="en-US" dirty="0"/>
          </a:p>
        </p:txBody>
      </p:sp>
    </p:spTree>
    <p:extLst>
      <p:ext uri="{BB962C8B-B14F-4D97-AF65-F5344CB8AC3E}">
        <p14:creationId xmlns:p14="http://schemas.microsoft.com/office/powerpoint/2010/main" val="3801987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20579</TotalTime>
  <Words>836</Words>
  <Application>Microsoft Office PowerPoint</Application>
  <PresentationFormat>On-screen Show (4:3)</PresentationFormat>
  <Paragraphs>46</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Constantia</vt:lpstr>
      <vt:lpstr>Wingdings 2</vt:lpstr>
      <vt:lpstr>Default Theme</vt:lpstr>
      <vt:lpstr>Economic Systems</vt:lpstr>
      <vt:lpstr>Section 1:  Answering the 3 Economic Questions (add A&amp;B supporting details)</vt:lpstr>
      <vt:lpstr>DEAR ABBY: Please reprint the forms of government you had in your column a few years ago. I believe there was something about a cow in the explanation.</vt:lpstr>
      <vt:lpstr>Section 2:  The Free Market</vt:lpstr>
      <vt:lpstr>Section 3:  Centrally Planned Economies</vt:lpstr>
      <vt:lpstr>Section 4:  Modern Economies</vt:lpstr>
      <vt:lpstr>PowerPoint Presentation</vt:lpstr>
    </vt:vector>
  </TitlesOfParts>
  <Company>SDIRC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Systems</dc:title>
  <dc:creator>smithm10</dc:creator>
  <cp:lastModifiedBy>Van Brimmer, Kevin</cp:lastModifiedBy>
  <cp:revision>81</cp:revision>
  <dcterms:created xsi:type="dcterms:W3CDTF">2009-09-11T12:10:39Z</dcterms:created>
  <dcterms:modified xsi:type="dcterms:W3CDTF">2015-03-06T17:25:12Z</dcterms:modified>
</cp:coreProperties>
</file>